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89" r:id="rId10"/>
    <p:sldId id="290" r:id="rId11"/>
    <p:sldId id="269" r:id="rId12"/>
    <p:sldId id="27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82" r:id="rId23"/>
    <p:sldId id="286" r:id="rId24"/>
    <p:sldId id="283" r:id="rId25"/>
    <p:sldId id="284" r:id="rId26"/>
    <p:sldId id="285" r:id="rId27"/>
    <p:sldId id="287" r:id="rId28"/>
    <p:sldId id="288" r:id="rId29"/>
    <p:sldId id="279" r:id="rId30"/>
    <p:sldId id="280" r:id="rId31"/>
    <p:sldId id="291" r:id="rId3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AAAD4"/>
    <a:srgbClr val="0CA9D3"/>
    <a:srgbClr val="003399"/>
    <a:srgbClr val="00205C"/>
    <a:srgbClr val="009999"/>
    <a:srgbClr val="33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3" autoAdjust="0"/>
    <p:restoredTop sz="93883" autoAdjust="0"/>
  </p:normalViewPr>
  <p:slideViewPr>
    <p:cSldViewPr>
      <p:cViewPr varScale="1">
        <p:scale>
          <a:sx n="105" d="100"/>
          <a:sy n="105" d="100"/>
        </p:scale>
        <p:origin x="120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322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831A09-D77B-4ED5-B05D-B1719C1751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28C0F-912C-4A6C-911D-00DB35A45D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E97C60-07E6-434C-AA3F-95A57C0DFB5F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5C79C-8668-4337-BDF4-C48E317F1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96CB5-81D0-4B23-89AF-6DF25B9893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E14C944-EA10-4C12-B469-338D97859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0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9C49657-313A-4F1A-9592-CECCCE7B7F38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656BD23-7B7C-447C-B089-8ABDDD37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1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57B1470F-7572-4BBD-A89A-00779F4BDAD7}"/>
              </a:ext>
            </a:extLst>
          </p:cNvPr>
          <p:cNvSpPr/>
          <p:nvPr userDrawn="1"/>
        </p:nvSpPr>
        <p:spPr>
          <a:xfrm>
            <a:off x="-13993" y="-93869"/>
            <a:ext cx="12192000" cy="1845291"/>
          </a:xfrm>
          <a:prstGeom prst="roundRect">
            <a:avLst>
              <a:gd name="adj" fmla="val 3362"/>
            </a:avLst>
          </a:prstGeom>
          <a:solidFill>
            <a:srgbClr val="0CA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406F6438-885A-4D4B-AB05-3F5B4BBA9D9C}"/>
              </a:ext>
            </a:extLst>
          </p:cNvPr>
          <p:cNvGrpSpPr>
            <a:grpSpLocks noChangeAspect="1"/>
          </p:cNvGrpSpPr>
          <p:nvPr userDrawn="1"/>
        </p:nvGrpSpPr>
        <p:grpSpPr bwMode="hidden">
          <a:xfrm>
            <a:off x="13993" y="1183735"/>
            <a:ext cx="12192000" cy="1031226"/>
            <a:chOff x="-3905251" y="4294188"/>
            <a:chExt cx="13027839" cy="1892300"/>
          </a:xfrm>
        </p:grpSpPr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EAF2165-8F24-4F8A-89AC-BB0A3B1200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B6FE45FF-710D-44BB-9D1A-F9C95863D5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1D7F4267-79C3-44B8-83CF-D6743CBE4F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C4F7C35C-586D-4488-98EB-BF63199925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8" name="Freeform 10">
              <a:extLst>
                <a:ext uri="{FF2B5EF4-FFF2-40B4-BE49-F238E27FC236}">
                  <a16:creationId xmlns:a16="http://schemas.microsoft.com/office/drawing/2014/main" id="{0DAF8B63-4FA2-46E4-966C-3735877781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6F3FF162-FBCF-4A6C-9374-47CD1C127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90630" y="4741739"/>
            <a:ext cx="5561814" cy="918693"/>
          </a:xfrm>
          <a:prstGeom prst="rect">
            <a:avLst/>
          </a:prstGeom>
          <a:ln w="12700" cap="flat" cmpd="dbl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add: Presented by, company, job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2442B0-6929-43DD-8892-B45C178FC26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9257121" y="6239074"/>
            <a:ext cx="1406949" cy="365124"/>
          </a:xfrm>
        </p:spPr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E317CFDC-87DA-4E85-A83A-2BA3230EF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5305" y="6239074"/>
            <a:ext cx="988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rgbClr val="0AAAD4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52454710-398E-437F-B6B2-80D20A2275E7}" type="datetime1">
              <a:rPr lang="en-US" smtClean="0"/>
              <a:pPr/>
              <a:t>11/3/2023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0843DD-E825-4CCC-9386-5CA8884AFD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390" y="152400"/>
            <a:ext cx="4340650" cy="679113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5C7ABB-2F2C-4098-B8F1-85C4D500EF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396" y="77351"/>
            <a:ext cx="988894" cy="1079565"/>
          </a:xfrm>
          <a:prstGeom prst="rect">
            <a:avLst/>
          </a:prstGeom>
        </p:spPr>
      </p:pic>
      <p:sp>
        <p:nvSpPr>
          <p:cNvPr id="35" name="Title 34">
            <a:extLst>
              <a:ext uri="{FF2B5EF4-FFF2-40B4-BE49-F238E27FC236}">
                <a16:creationId xmlns:a16="http://schemas.microsoft.com/office/drawing/2014/main" id="{3FA78F0F-6269-466A-BAE5-D461D99C4F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0630" y="2398825"/>
            <a:ext cx="5641245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add: Title</a:t>
            </a:r>
          </a:p>
        </p:txBody>
      </p:sp>
    </p:spTree>
    <p:extLst>
      <p:ext uri="{BB962C8B-B14F-4D97-AF65-F5344CB8AC3E}">
        <p14:creationId xmlns:p14="http://schemas.microsoft.com/office/powerpoint/2010/main" val="201523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58EB65CE-BC38-4DD3-A9BE-D255BEA3DA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953" y="255134"/>
            <a:ext cx="10964833" cy="655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slide title 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D0118668-8E86-482B-8197-7068BA57A9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8143" y="1214929"/>
            <a:ext cx="10672646" cy="4333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Information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AC8106-1DF0-4E97-8971-16561EA0C6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58141" y="1815188"/>
            <a:ext cx="10672645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6ECEA4F-2903-49BE-9F56-6F6BDC8E34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58141" y="3302645"/>
            <a:ext cx="10672646" cy="4317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Information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B92B534-1687-4F9E-B39F-84374272ECD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58141" y="4006863"/>
            <a:ext cx="10672645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79EAB0-2E64-4CCF-95F8-A7A9730B503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385C-7B38-4813-95CC-80CFD27ED8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701A68-5E08-477E-A15B-358707D3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283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| Images |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3E1E0-10A3-413E-BFB9-9C5364053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D8E71-89A8-4A37-B5C2-09B385768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8465C9-C3E2-447F-B185-D7CC445BC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5954" y="2714293"/>
            <a:ext cx="10952804" cy="248806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content, charts, graphics, etc.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BAB6EF4D-ABB1-4471-8B22-BD8E911640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5953" y="228600"/>
            <a:ext cx="10952803" cy="655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slide title 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FD3ECC0B-D146-48F8-B060-FE8E208406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5954" y="1217159"/>
            <a:ext cx="10952804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11606C-B12C-4260-8578-912AD988CF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7549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|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015BB-3348-4F92-9602-40C77E03A0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4F68F-122E-4144-BA97-911FE52C9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6AB65FD4-ED4C-4A59-85A0-4EAE15777D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65954" y="2849129"/>
            <a:ext cx="5101880" cy="259808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content in columns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EF544694-0606-48C3-8CAE-8E431AEE9CD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24168" y="2849129"/>
            <a:ext cx="5394590" cy="25980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content in columns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DFD4DDC-19DB-4B77-BC35-DE43F2E769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5953" y="255134"/>
            <a:ext cx="10952803" cy="655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a slide title 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5B8F4063-56A0-4617-8CA1-80574F6E2D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65954" y="1112615"/>
            <a:ext cx="10952804" cy="1219654"/>
          </a:xfrm>
          <a:prstGeom prst="rect">
            <a:avLst/>
          </a:prstGeo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Information bulleted content</a:t>
            </a:r>
          </a:p>
          <a:p>
            <a:pPr lvl="0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A65C33-266B-4671-AB4F-8890F5128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4927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990600" y="685800"/>
            <a:ext cx="7136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more information, please contact: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59037" y="2702327"/>
            <a:ext cx="7273925" cy="1412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Name, Title, Phone, email address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2220" y="268462"/>
            <a:ext cx="334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6CECF5-BA40-4CC8-9FED-D131E69B82E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2023 MASFAP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35222F-6DBF-4888-A484-72C5CE597C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C34B97-B44C-48A5-8163-84D0402155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2" y="5436509"/>
            <a:ext cx="891761" cy="13951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5BDC6B-7C34-4108-8F6E-E4C8ADD386EC}"/>
              </a:ext>
            </a:extLst>
          </p:cNvPr>
          <p:cNvSpPr txBox="1"/>
          <p:nvPr userDrawn="1"/>
        </p:nvSpPr>
        <p:spPr>
          <a:xfrm rot="20884613">
            <a:off x="7163411" y="5459086"/>
            <a:ext cx="4953837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0"/>
              </a:rPr>
              <a:t>Thank you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251054970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E13BCDB-B4D3-4570-B89D-F0FCE55749A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6772"/>
            <a:ext cx="12192000" cy="112078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03876" y="6258180"/>
            <a:ext cx="140694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rgbClr val="0AAAD4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© 2023 MASFAP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D16BAC-FEC7-4DC0-8A42-C60008AB6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4637" y="6258179"/>
            <a:ext cx="4211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AAD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C1D522-4DF4-418C-98E7-11B7DEBC31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0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92" r:id="rId3"/>
    <p:sldLayoutId id="2147483693" r:id="rId4"/>
    <p:sldLayoutId id="2147483691" r:id="rId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fsatraining.ed.gov/mod/page/view.php?id=11066" TargetMode="External"/><Relationship Id="rId2" Type="http://schemas.openxmlformats.org/officeDocument/2006/relationships/hyperlink" Target="https://fsapartners.ed.gov/knowledge-center/library/handbooks-manuals-or-guides/2022-11-21/2024-25-draft-student-aid-index-sai-and-pell-grant-eligibility-guide-updated-aug-25-2023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nasfaa.org/uploads/documents/SAI_Case_Studies.pdf" TargetMode="External"/><Relationship Id="rId4" Type="http://schemas.openxmlformats.org/officeDocument/2006/relationships/hyperlink" Target="https://fsapartners.ed.gov/knowledge-center/library/handbooks-manuals-or-guides/2023-05-31/draft-2024-25-fafsa-specifications-guide-october-2023-updat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kmeeker@mail.ncmissouri.edu" TargetMode="External"/><Relationship Id="rId2" Type="http://schemas.openxmlformats.org/officeDocument/2006/relationships/hyperlink" Target="mailto:bbetz@mst.edu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dandick@wustl.edu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B41FF1-0C34-3DEA-439B-414710D224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0630" y="3810001"/>
            <a:ext cx="5561814" cy="1850432"/>
          </a:xfrm>
        </p:spPr>
        <p:txBody>
          <a:bodyPr/>
          <a:lstStyle/>
          <a:p>
            <a:r>
              <a:rPr lang="en-US" dirty="0"/>
              <a:t>Bridgette Betz-Missouri S&amp;T</a:t>
            </a:r>
          </a:p>
          <a:p>
            <a:r>
              <a:rPr lang="en-US" dirty="0"/>
              <a:t>Kimberly Meeker-North Central Missouri College</a:t>
            </a:r>
          </a:p>
          <a:p>
            <a:r>
              <a:rPr lang="en-US" dirty="0"/>
              <a:t>Dan Dick-Washington University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3579F6-7078-6029-2DD4-B80B6F30513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077AC-E266-DCF7-38EA-5117313CE6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2454710-398E-437F-B6B2-80D20A2275E7}" type="datetime1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12F974-4A20-95DC-8924-247D13D0F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Pell Grant Awards</a:t>
            </a:r>
          </a:p>
        </p:txBody>
      </p:sp>
    </p:spTree>
    <p:extLst>
      <p:ext uri="{BB962C8B-B14F-4D97-AF65-F5344CB8AC3E}">
        <p14:creationId xmlns:p14="http://schemas.microsoft.com/office/powerpoint/2010/main" val="158292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7D99E7-973B-C0F4-2B86-151498ED02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590CD-D1EE-F675-0AA8-85232D83E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8266A-C84E-673C-583B-8229B4481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981200"/>
            <a:ext cx="10952804" cy="3221159"/>
          </a:xfrm>
        </p:spPr>
        <p:txBody>
          <a:bodyPr/>
          <a:lstStyle/>
          <a:p>
            <a:r>
              <a:rPr lang="en-US" dirty="0"/>
              <a:t>Household size=5, 2 in college, oldest parent 52</a:t>
            </a:r>
          </a:p>
          <a:p>
            <a:r>
              <a:rPr lang="en-US" dirty="0"/>
              <a:t>AGI $90,000 (all from wages), $6,000 taxes paid, $1,500 tax credit</a:t>
            </a:r>
          </a:p>
          <a:p>
            <a:r>
              <a:rPr lang="en-US" dirty="0"/>
              <a:t>$20,000 assets, no student wages or savings</a:t>
            </a:r>
          </a:p>
          <a:p>
            <a:endParaRPr lang="en-US" dirty="0"/>
          </a:p>
          <a:p>
            <a:r>
              <a:rPr lang="en-US" dirty="0"/>
              <a:t>2023-2024 EFC: 5762, yielding Pell of $1645</a:t>
            </a:r>
          </a:p>
          <a:p>
            <a:r>
              <a:rPr lang="en-US" dirty="0"/>
              <a:t>2024-2025 SAI: 7782, yielding Pell of ???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AFB2F-47F8-A650-314C-94B8701974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SAI Calculation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611B70-1B05-5D1D-1C4F-137B986AA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611641"/>
          </a:xfrm>
        </p:spPr>
        <p:txBody>
          <a:bodyPr/>
          <a:lstStyle/>
          <a:p>
            <a:r>
              <a:rPr lang="en-US" dirty="0"/>
              <a:t>Impact of # in college</a:t>
            </a:r>
          </a:p>
        </p:txBody>
      </p:sp>
    </p:spTree>
    <p:extLst>
      <p:ext uri="{BB962C8B-B14F-4D97-AF65-F5344CB8AC3E}">
        <p14:creationId xmlns:p14="http://schemas.microsoft.com/office/powerpoint/2010/main" val="334973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896851-A543-1266-D9EF-72CC11B2C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3A0FC7-D6A3-32D7-FC97-B27FB0BE2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55C34-679A-5355-97AD-18B6E4546A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grant types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589C5E0-FCB5-741A-3B11-0E0F89A25A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8035" y="1050697"/>
            <a:ext cx="10952804" cy="535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Three ways to Qualify for the Pell Grant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48EBCA-FA89-02EC-B0FF-70554D85C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752598"/>
            <a:ext cx="10952802" cy="3581402"/>
          </a:xfrm>
        </p:spPr>
        <p:txBody>
          <a:bodyPr numCol="3"/>
          <a:lstStyle/>
          <a:p>
            <a:pPr marL="0" indent="0" algn="ctr">
              <a:buNone/>
            </a:pPr>
            <a:r>
              <a:rPr lang="en-US" b="1" dirty="0"/>
              <a:t>1</a:t>
            </a:r>
          </a:p>
          <a:p>
            <a:pPr marL="0" indent="0">
              <a:buNone/>
            </a:pPr>
            <a:r>
              <a:rPr lang="en-US" b="1" dirty="0"/>
              <a:t>Maximum Pell Grant</a:t>
            </a:r>
          </a:p>
          <a:p>
            <a:pPr marL="0" indent="0" algn="ctr">
              <a:buNone/>
            </a:pPr>
            <a:r>
              <a:rPr lang="en-US" dirty="0"/>
              <a:t>Students with a Student Aid Index (SAI) between -1500 and 0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2</a:t>
            </a:r>
          </a:p>
          <a:p>
            <a:pPr marL="0" indent="0" algn="ctr">
              <a:buNone/>
            </a:pPr>
            <a:r>
              <a:rPr lang="en-US" b="1" dirty="0"/>
              <a:t>Student Aid Index (SAI) Calculation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If student doesn't qualify for Max or Min Pell the equation for eligibility is: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Max</a:t>
            </a:r>
            <a:r>
              <a:rPr lang="en-US" dirty="0"/>
              <a:t> </a:t>
            </a:r>
            <a:r>
              <a:rPr lang="en-US" b="1" dirty="0"/>
              <a:t>Pell </a:t>
            </a:r>
            <a:r>
              <a:rPr lang="en-US" b="1" i="1" dirty="0"/>
              <a:t>minus</a:t>
            </a:r>
            <a:r>
              <a:rPr lang="en-US" b="1" dirty="0"/>
              <a:t> SAI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3</a:t>
            </a:r>
          </a:p>
          <a:p>
            <a:pPr marL="0" indent="0" algn="ctr">
              <a:buNone/>
            </a:pPr>
            <a:r>
              <a:rPr lang="en-US" b="1" dirty="0"/>
              <a:t>Minimum Pell Grant</a:t>
            </a:r>
          </a:p>
          <a:p>
            <a:pPr marL="0" indent="0" algn="ctr">
              <a:buNone/>
            </a:pPr>
            <a:r>
              <a:rPr lang="en-US" dirty="0"/>
              <a:t>Based on family size, adjusted gross income, and poverty guidelines </a:t>
            </a:r>
          </a:p>
        </p:txBody>
      </p:sp>
    </p:spTree>
    <p:extLst>
      <p:ext uri="{BB962C8B-B14F-4D97-AF65-F5344CB8AC3E}">
        <p14:creationId xmlns:p14="http://schemas.microsoft.com/office/powerpoint/2010/main" val="248398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896851-A543-1266-D9EF-72CC11B2C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3A0FC7-D6A3-32D7-FC97-B27FB0BE2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0A4E8-2DA5-4061-AA01-B54CBFA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752599"/>
            <a:ext cx="10952804" cy="3449759"/>
          </a:xfrm>
        </p:spPr>
        <p:txBody>
          <a:bodyPr/>
          <a:lstStyle/>
          <a:p>
            <a:r>
              <a:rPr lang="en-US" dirty="0"/>
              <a:t>ISIR will indicate Maximum Pell </a:t>
            </a:r>
          </a:p>
          <a:p>
            <a:pPr lvl="1"/>
            <a:r>
              <a:rPr lang="en-US" dirty="0"/>
              <a:t>Max Pell Indicator codes 1, 2, 3 identifies why max eligible </a:t>
            </a:r>
          </a:p>
          <a:p>
            <a:r>
              <a:rPr lang="en-US" dirty="0"/>
              <a:t>ISIR will indicate Minimum Pell</a:t>
            </a:r>
          </a:p>
          <a:p>
            <a:pPr lvl="1"/>
            <a:r>
              <a:rPr lang="en-US" dirty="0"/>
              <a:t>Minimum Pell Indicator codes 1-5 correlate to why minimum eligible</a:t>
            </a:r>
          </a:p>
          <a:p>
            <a:r>
              <a:rPr lang="en-US" dirty="0"/>
              <a:t>ISIR will also indicate Pell eligible</a:t>
            </a:r>
          </a:p>
          <a:p>
            <a:pPr lvl="1"/>
            <a:r>
              <a:rPr lang="en-US" dirty="0"/>
              <a:t>For students with calculated Pell awards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55C34-679A-5355-97AD-18B6E4546A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grant types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589C5E0-FCB5-741A-3B11-0E0F89A25A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8035" y="1050697"/>
            <a:ext cx="10952804" cy="535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Three ways to calculate Pell Grant</a:t>
            </a:r>
          </a:p>
        </p:txBody>
      </p:sp>
    </p:spTree>
    <p:extLst>
      <p:ext uri="{BB962C8B-B14F-4D97-AF65-F5344CB8AC3E}">
        <p14:creationId xmlns:p14="http://schemas.microsoft.com/office/powerpoint/2010/main" val="354278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EB79A4-D01D-5474-2FA9-CB146BB285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033876-1B74-BCA9-AB15-813E43A00D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EB73A-6D2A-B8D1-AC13-E65500D4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828800"/>
            <a:ext cx="10952804" cy="3373559"/>
          </a:xfrm>
        </p:spPr>
        <p:txBody>
          <a:bodyPr/>
          <a:lstStyle/>
          <a:p>
            <a:r>
              <a:rPr lang="en-US" dirty="0"/>
              <a:t>1 = Non-tax filers (parents of dependent student, or student/spouse for independent students)</a:t>
            </a:r>
          </a:p>
          <a:p>
            <a:r>
              <a:rPr lang="en-US" dirty="0"/>
              <a:t>2 = Single parent with AGI&gt;0 and &lt;= 225% of poverty guideline for family size and state of residence (both parent of dependent student, and student/spouse for independent student)</a:t>
            </a:r>
          </a:p>
          <a:p>
            <a:r>
              <a:rPr lang="en-US" dirty="0"/>
              <a:t>3 = Not single parent with AGI&gt;0 and &lt;=175% of poverty guideline for family size and state of residence (both parent of dependent student, and student/spouse for independent student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B85F6-A0D1-9E00-89C4-5012DA1239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Determined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DB02CF-2673-E605-9080-E0028A021F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066801"/>
            <a:ext cx="10952804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Maximum Scheduled Pell Grant Awards	</a:t>
            </a:r>
          </a:p>
        </p:txBody>
      </p:sp>
    </p:spTree>
    <p:extLst>
      <p:ext uri="{BB962C8B-B14F-4D97-AF65-F5344CB8AC3E}">
        <p14:creationId xmlns:p14="http://schemas.microsoft.com/office/powerpoint/2010/main" val="82297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996CE4-A6C8-7FF4-F85A-E0B7FDF05A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B5701F-B6AA-DA44-E5CF-CDCDF22B9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BDAEE-7370-22BB-AAD5-FB9AB64A9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872796"/>
            <a:ext cx="10952804" cy="3329563"/>
          </a:xfrm>
        </p:spPr>
        <p:txBody>
          <a:bodyPr/>
          <a:lstStyle/>
          <a:p>
            <a:r>
              <a:rPr lang="en-US" dirty="0"/>
              <a:t>SAI for maximum Pell assigned as either</a:t>
            </a:r>
          </a:p>
          <a:p>
            <a:r>
              <a:rPr lang="en-US" dirty="0"/>
              <a:t>Non-tax filers:</a:t>
            </a:r>
          </a:p>
          <a:p>
            <a:pPr lvl="1"/>
            <a:r>
              <a:rPr lang="en-US" dirty="0"/>
              <a:t>SAI=-1500 if not required to file a return</a:t>
            </a:r>
          </a:p>
          <a:p>
            <a:r>
              <a:rPr lang="en-US" dirty="0"/>
              <a:t>Tax filers:</a:t>
            </a:r>
          </a:p>
          <a:p>
            <a:pPr lvl="1"/>
            <a:r>
              <a:rPr lang="en-US" dirty="0"/>
              <a:t>SAI=0 or calculated SAI, whichever is lower, down to -1500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3D4BA-43DD-2A33-A449-B5C2336938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Determined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2F228-0D88-CB14-AF89-978E7B5CA2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655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Maximum Scheduled Pell Grant Awards </a:t>
            </a:r>
          </a:p>
        </p:txBody>
      </p:sp>
    </p:spTree>
    <p:extLst>
      <p:ext uri="{BB962C8B-B14F-4D97-AF65-F5344CB8AC3E}">
        <p14:creationId xmlns:p14="http://schemas.microsoft.com/office/powerpoint/2010/main" val="2195928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03D5F1-15B5-6669-D3FE-89E1493C1B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980203-8A00-D6E1-C24A-DBE364FAA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01CE5-3950-2D99-9687-7F4290B5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55" y="1704120"/>
            <a:ext cx="10952804" cy="3449759"/>
          </a:xfrm>
        </p:spPr>
        <p:txBody>
          <a:bodyPr/>
          <a:lstStyle/>
          <a:p>
            <a:r>
              <a:rPr lang="en-US" sz="1800" dirty="0"/>
              <a:t>Dependent student:</a:t>
            </a:r>
          </a:p>
          <a:p>
            <a:pPr lvl="1"/>
            <a:r>
              <a:rPr lang="en-US" sz="1800" dirty="0"/>
              <a:t>1 = Single parent with AGI &lt;=325% of poverty guideline for family size/state of residence</a:t>
            </a:r>
          </a:p>
          <a:p>
            <a:pPr lvl="1"/>
            <a:r>
              <a:rPr lang="en-US" sz="1800" dirty="0"/>
              <a:t>2 = Not single parent with AGI &lt;=275% of poverty guideline for family size/state of residence</a:t>
            </a:r>
          </a:p>
          <a:p>
            <a:r>
              <a:rPr lang="en-US" sz="1800" dirty="0"/>
              <a:t>Independent student:</a:t>
            </a:r>
          </a:p>
          <a:p>
            <a:pPr lvl="1"/>
            <a:r>
              <a:rPr lang="en-US" sz="1800" dirty="0"/>
              <a:t>3 = Single parent, AGI &lt;=400% of poverty guideline for family size/state of residence</a:t>
            </a:r>
          </a:p>
          <a:p>
            <a:pPr lvl="1"/>
            <a:r>
              <a:rPr lang="en-US" sz="1800" dirty="0"/>
              <a:t>4 = Not single parent, AGI &lt;=350% of the poverty guideline for family size/state of residence</a:t>
            </a:r>
          </a:p>
          <a:p>
            <a:pPr lvl="1"/>
            <a:r>
              <a:rPr lang="en-US" sz="1800" dirty="0"/>
              <a:t>5 = Not a parent and student/spouse AGI is &lt;=275% of poverty guideline for family size/state of residence</a:t>
            </a:r>
          </a:p>
          <a:p>
            <a:pPr marL="301943" lvl="1" indent="0">
              <a:buNone/>
            </a:pPr>
            <a:endParaRPr lang="en-US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2629BF-C5C9-4898-DD9E-E241BFA7744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Determined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BAFCD5-3935-ED38-48A7-F623C44816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6116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Minimum Scheduled Pell Grant</a:t>
            </a:r>
          </a:p>
        </p:txBody>
      </p:sp>
    </p:spTree>
    <p:extLst>
      <p:ext uri="{BB962C8B-B14F-4D97-AF65-F5344CB8AC3E}">
        <p14:creationId xmlns:p14="http://schemas.microsoft.com/office/powerpoint/2010/main" val="1719779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2611AC-CF86-35CB-E0BD-F7A7489D5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4CE9E-ED6C-2029-BF18-5CDC731B93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F133E-6099-2E61-E59A-35D9935A9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872796"/>
            <a:ext cx="10952804" cy="3329563"/>
          </a:xfrm>
        </p:spPr>
        <p:txBody>
          <a:bodyPr/>
          <a:lstStyle/>
          <a:p>
            <a:r>
              <a:rPr lang="en-US" dirty="0"/>
              <a:t>Students who don’t qualify for Maximum Pell or Minimum Pell Grant may be eligible for a Calculated Pell Grant</a:t>
            </a:r>
          </a:p>
          <a:p>
            <a:endParaRPr lang="en-US" dirty="0"/>
          </a:p>
          <a:p>
            <a:r>
              <a:rPr lang="en-US" dirty="0"/>
              <a:t>Published Maximum Pell Grant </a:t>
            </a:r>
            <a:r>
              <a:rPr lang="en-US" i="1" dirty="0"/>
              <a:t>minus </a:t>
            </a:r>
            <a:r>
              <a:rPr lang="en-US" dirty="0"/>
              <a:t>Student Aid Index = Calculated Scheduled Pell Grant, rounded to the nearest $5</a:t>
            </a:r>
            <a:endParaRPr lang="en-US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D5931-6487-B34E-6E60-FBB251678B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Determined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B30518-97DD-736D-811B-64E288A4CF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143001"/>
            <a:ext cx="10952804" cy="51264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Calculated Scheduled Pell Grant</a:t>
            </a:r>
          </a:p>
        </p:txBody>
      </p:sp>
    </p:spTree>
    <p:extLst>
      <p:ext uri="{BB962C8B-B14F-4D97-AF65-F5344CB8AC3E}">
        <p14:creationId xmlns:p14="http://schemas.microsoft.com/office/powerpoint/2010/main" val="56157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448331-124E-B26C-474E-F84047569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81ACD4-333C-E151-95EE-DA9D193F7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A9297-5A96-F516-F4FD-70D1312D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828800"/>
            <a:ext cx="10952804" cy="3373559"/>
          </a:xfrm>
        </p:spPr>
        <p:txBody>
          <a:bodyPr/>
          <a:lstStyle/>
          <a:p>
            <a:r>
              <a:rPr lang="en-US" dirty="0"/>
              <a:t>Maximum Pell $7,850 (not yet published, just an example)</a:t>
            </a:r>
          </a:p>
          <a:p>
            <a:endParaRPr lang="en-US" dirty="0"/>
          </a:p>
          <a:p>
            <a:r>
              <a:rPr lang="en-US" dirty="0"/>
              <a:t>SAI=1,977</a:t>
            </a:r>
          </a:p>
          <a:p>
            <a:endParaRPr lang="en-US" dirty="0"/>
          </a:p>
          <a:p>
            <a:r>
              <a:rPr lang="en-US" dirty="0"/>
              <a:t>Calculated Scheduled Pell= $7,850 - 1,977 = $5,873&gt;&gt;rounded to $5,875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AB927-FE63-C625-69B8-80FFF515B99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Calculated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1006A2-D8AB-6869-7357-1EBE91E434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990601"/>
            <a:ext cx="10952804" cy="60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Calculated Pell Example</a:t>
            </a:r>
          </a:p>
        </p:txBody>
      </p:sp>
    </p:spTree>
    <p:extLst>
      <p:ext uri="{BB962C8B-B14F-4D97-AF65-F5344CB8AC3E}">
        <p14:creationId xmlns:p14="http://schemas.microsoft.com/office/powerpoint/2010/main" val="2295252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008D45-AF8E-AF62-CD2E-9D63E8EB43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A1300E-585B-3DB7-D534-8079BC437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FB164-D1B7-E505-EBE7-CB6C83841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3" y="1764218"/>
            <a:ext cx="10952804" cy="3329563"/>
          </a:xfrm>
        </p:spPr>
        <p:txBody>
          <a:bodyPr/>
          <a:lstStyle/>
          <a:p>
            <a:r>
              <a:rPr lang="en-US" dirty="0"/>
              <a:t>Published Max and Min amounts will always be in $5 increments</a:t>
            </a:r>
          </a:p>
          <a:p>
            <a:r>
              <a:rPr lang="en-US" dirty="0"/>
              <a:t>Calculated awards always rounded to nearest $5 (up or down)</a:t>
            </a:r>
          </a:p>
          <a:p>
            <a:r>
              <a:rPr lang="en-US" dirty="0"/>
              <a:t>Scheduled Pell cannot exceed Cost of Attendance (COA) — If Scheduled Pell &gt; COA, Scheduled Pell = COA and truncate cents, if applicable. Do not round.</a:t>
            </a:r>
          </a:p>
          <a:p>
            <a:r>
              <a:rPr lang="en-US" dirty="0"/>
              <a:t>If calculated Pell &gt; 0 (from SAI) but &lt; published minimum Pell, student is not eligible for a calculated Pell grant</a:t>
            </a:r>
          </a:p>
          <a:p>
            <a:pPr lvl="1"/>
            <a:r>
              <a:rPr lang="en-US" dirty="0"/>
              <a:t>May be eligible for Min Pell based on AGI, household size, and poverty thresholds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21BC9-C116-5B37-0046-FB764A3EA3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Calculated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508C11-517C-049A-D4A6-C72A45C443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3" y="884237"/>
            <a:ext cx="10952804" cy="655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Other factors</a:t>
            </a:r>
          </a:p>
        </p:txBody>
      </p:sp>
    </p:spTree>
    <p:extLst>
      <p:ext uri="{BB962C8B-B14F-4D97-AF65-F5344CB8AC3E}">
        <p14:creationId xmlns:p14="http://schemas.microsoft.com/office/powerpoint/2010/main" val="313234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10B8B3-241E-1018-C7C1-E65B269E2A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FF8504-14A4-224D-1A2B-9EF8CBC40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AAE17-463B-CEBE-C84D-D2014E7B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539874"/>
            <a:ext cx="10952804" cy="3662485"/>
          </a:xfrm>
        </p:spPr>
        <p:txBody>
          <a:bodyPr/>
          <a:lstStyle/>
          <a:p>
            <a:r>
              <a:rPr lang="en-US" dirty="0"/>
              <a:t>Number of credits </a:t>
            </a:r>
            <a:r>
              <a:rPr lang="en-US" b="1" dirty="0"/>
              <a:t>/ </a:t>
            </a:r>
            <a:r>
              <a:rPr lang="en-US" dirty="0"/>
              <a:t>Credits required for full-time enrollment</a:t>
            </a:r>
          </a:p>
          <a:p>
            <a:r>
              <a:rPr lang="en-US" dirty="0"/>
              <a:t>Round to </a:t>
            </a:r>
            <a:r>
              <a:rPr lang="en-US" i="1" dirty="0"/>
              <a:t>nearest</a:t>
            </a:r>
            <a:r>
              <a:rPr lang="en-US" dirty="0"/>
              <a:t> whole percent </a:t>
            </a:r>
          </a:p>
          <a:p>
            <a:pPr lvl="1"/>
            <a:r>
              <a:rPr lang="en-US" dirty="0"/>
              <a:t>7/12=.58333333 &gt;&gt; 58%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r>
              <a:rPr lang="en-US" dirty="0"/>
              <a:t>Per ED, use 12 hours as full-time even if school’s definition is greater than 12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B7AE0-6E88-8CDC-AA45-1D3454E1DC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Calculated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B00EA7-E0DE-C105-C3C0-59E581E4D27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884237"/>
            <a:ext cx="10952804" cy="655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Enrollment Intensity for Standard Term Programs</a:t>
            </a:r>
          </a:p>
        </p:txBody>
      </p:sp>
    </p:spTree>
    <p:extLst>
      <p:ext uri="{BB962C8B-B14F-4D97-AF65-F5344CB8AC3E}">
        <p14:creationId xmlns:p14="http://schemas.microsoft.com/office/powerpoint/2010/main" val="397258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F9508C5-7E15-09CE-68BC-AF27A5BC5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3EC6511-2466-0B16-6BE5-683F716D74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50A6C-C37E-F640-E780-E89D78063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262878"/>
            <a:ext cx="10952804" cy="3939481"/>
          </a:xfrm>
        </p:spPr>
        <p:txBody>
          <a:bodyPr/>
          <a:lstStyle/>
          <a:p>
            <a:r>
              <a:rPr lang="en-US" dirty="0"/>
              <a:t>Discuss what has changed (and what hasn’t)</a:t>
            </a:r>
          </a:p>
          <a:p>
            <a:r>
              <a:rPr lang="en-US" dirty="0"/>
              <a:t>EFC &gt;&gt; SAI</a:t>
            </a:r>
          </a:p>
          <a:p>
            <a:r>
              <a:rPr lang="en-US" dirty="0"/>
              <a:t>Minimum, Maximum, and Calculated Pell awards</a:t>
            </a:r>
          </a:p>
          <a:p>
            <a:r>
              <a:rPr lang="en-US" dirty="0"/>
              <a:t>Enrollment Status&gt;&gt;Enrollment Intensity</a:t>
            </a:r>
          </a:p>
          <a:p>
            <a:r>
              <a:rPr lang="en-US" dirty="0"/>
              <a:t>Scheduled Pell over 100%</a:t>
            </a:r>
          </a:p>
          <a:p>
            <a:r>
              <a:rPr lang="en-US" dirty="0"/>
              <a:t>Rules, Special Situations</a:t>
            </a:r>
          </a:p>
          <a:p>
            <a:r>
              <a:rPr lang="en-US" dirty="0"/>
              <a:t>Case Studies</a:t>
            </a:r>
          </a:p>
          <a:p>
            <a:r>
              <a:rPr lang="en-US" dirty="0"/>
              <a:t>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4598B8-F779-6A1E-523A-32F786EBA6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Session Objectives	</a:t>
            </a:r>
          </a:p>
        </p:txBody>
      </p:sp>
    </p:spTree>
    <p:extLst>
      <p:ext uri="{BB962C8B-B14F-4D97-AF65-F5344CB8AC3E}">
        <p14:creationId xmlns:p14="http://schemas.microsoft.com/office/powerpoint/2010/main" val="4072496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676400"/>
            <a:ext cx="10952804" cy="3525959"/>
          </a:xfrm>
        </p:spPr>
        <p:txBody>
          <a:bodyPr/>
          <a:lstStyle/>
          <a:p>
            <a:r>
              <a:rPr lang="en-US" dirty="0"/>
              <a:t>No longer required to be at least half time to earn past 100% of scheduled award</a:t>
            </a:r>
          </a:p>
          <a:p>
            <a:r>
              <a:rPr lang="en-US" dirty="0"/>
              <a:t>Summer terms in standard academic year can receive Pell for less-than half time status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How Pell is Calculated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BC3721-CEC7-A4AB-6E8E-AC28A8DFEF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990601"/>
            <a:ext cx="10952804" cy="76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Awards Greater Than Scheduled Award</a:t>
            </a:r>
          </a:p>
        </p:txBody>
      </p:sp>
    </p:spTree>
    <p:extLst>
      <p:ext uri="{BB962C8B-B14F-4D97-AF65-F5344CB8AC3E}">
        <p14:creationId xmlns:p14="http://schemas.microsoft.com/office/powerpoint/2010/main" val="1627383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1143000"/>
            <a:ext cx="10952804" cy="3525959"/>
          </a:xfrm>
        </p:spPr>
        <p:txBody>
          <a:bodyPr/>
          <a:lstStyle/>
          <a:p>
            <a:r>
              <a:rPr lang="en-US" dirty="0"/>
              <a:t>Valid SAI: -1500</a:t>
            </a:r>
          </a:p>
          <a:p>
            <a:r>
              <a:rPr lang="en-US" dirty="0"/>
              <a:t>Cost of Attendance (COA): $37,000</a:t>
            </a:r>
          </a:p>
          <a:p>
            <a:r>
              <a:rPr lang="en-US" dirty="0"/>
              <a:t>Pell Eligible: Yes</a:t>
            </a:r>
          </a:p>
          <a:p>
            <a:r>
              <a:rPr lang="en-US" dirty="0"/>
              <a:t>Max Pell: Yes</a:t>
            </a:r>
          </a:p>
          <a:p>
            <a:r>
              <a:rPr lang="en-US" dirty="0"/>
              <a:t>Is Cost of Attendance (COA) &gt; Max Pell: Yes</a:t>
            </a:r>
          </a:p>
          <a:p>
            <a:r>
              <a:rPr lang="en-US" dirty="0">
                <a:solidFill>
                  <a:srgbClr val="0033CC"/>
                </a:solidFill>
              </a:rPr>
              <a:t>Scheduled Pell = Max Pell $7,850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NOTE: For all scenarios in this presentation, we will use a fictitious maximum Pell Grant of $7850 and a fictitious minimum Pell Grant of $785.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Calculation Case Studies</a:t>
            </a:r>
          </a:p>
        </p:txBody>
      </p:sp>
    </p:spTree>
    <p:extLst>
      <p:ext uri="{BB962C8B-B14F-4D97-AF65-F5344CB8AC3E}">
        <p14:creationId xmlns:p14="http://schemas.microsoft.com/office/powerpoint/2010/main" val="28212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1143000"/>
            <a:ext cx="10952804" cy="3525959"/>
          </a:xfrm>
        </p:spPr>
        <p:txBody>
          <a:bodyPr/>
          <a:lstStyle/>
          <a:p>
            <a:r>
              <a:rPr lang="en-US" dirty="0"/>
              <a:t>Valid SAI: -584</a:t>
            </a:r>
          </a:p>
          <a:p>
            <a:r>
              <a:rPr lang="en-US" dirty="0"/>
              <a:t>Cost of Attendance (COA): $34,000</a:t>
            </a:r>
          </a:p>
          <a:p>
            <a:r>
              <a:rPr lang="en-US" dirty="0"/>
              <a:t>Pell Eligible: Yes</a:t>
            </a:r>
          </a:p>
          <a:p>
            <a:r>
              <a:rPr lang="en-US" dirty="0"/>
              <a:t>Max Pell: Yes</a:t>
            </a:r>
          </a:p>
          <a:p>
            <a:r>
              <a:rPr lang="en-US" dirty="0"/>
              <a:t>Is Cost of Attendance (COA) &gt; Max Pell: Yes</a:t>
            </a:r>
          </a:p>
          <a:p>
            <a:r>
              <a:rPr lang="en-US" dirty="0">
                <a:solidFill>
                  <a:srgbClr val="0033CC"/>
                </a:solidFill>
              </a:rPr>
              <a:t>Scheduled Pell = Max Pell $7,850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NOTE: For all scenarios in this presentation, we will use a fictitious maximum Pell Grant of $7850 and a fictitious minimum Pell Grant of $785.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Calculation Case Studies</a:t>
            </a:r>
          </a:p>
        </p:txBody>
      </p:sp>
    </p:spTree>
    <p:extLst>
      <p:ext uri="{BB962C8B-B14F-4D97-AF65-F5344CB8AC3E}">
        <p14:creationId xmlns:p14="http://schemas.microsoft.com/office/powerpoint/2010/main" val="11154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1143000"/>
            <a:ext cx="10952804" cy="3525959"/>
          </a:xfrm>
        </p:spPr>
        <p:txBody>
          <a:bodyPr/>
          <a:lstStyle/>
          <a:p>
            <a:r>
              <a:rPr lang="en-US" dirty="0"/>
              <a:t>Valid SAI: 0</a:t>
            </a:r>
          </a:p>
          <a:p>
            <a:r>
              <a:rPr lang="en-US" dirty="0"/>
              <a:t>Cost of Attendance (COA): $6,394.55</a:t>
            </a:r>
          </a:p>
          <a:p>
            <a:r>
              <a:rPr lang="en-US" dirty="0"/>
              <a:t>Pell Eligible: Yes</a:t>
            </a:r>
          </a:p>
          <a:p>
            <a:r>
              <a:rPr lang="en-US" dirty="0"/>
              <a:t>Max Pell: Yes</a:t>
            </a:r>
          </a:p>
          <a:p>
            <a:r>
              <a:rPr lang="en-US" dirty="0"/>
              <a:t>Is Cost of Attendance (COA) &gt; Max Pell: No</a:t>
            </a:r>
          </a:p>
          <a:p>
            <a:r>
              <a:rPr lang="en-US" dirty="0">
                <a:solidFill>
                  <a:srgbClr val="0033CC"/>
                </a:solidFill>
              </a:rPr>
              <a:t>Scheduled Pell = Cost of Attendance (COA) &gt;&gt; $6,394 </a:t>
            </a:r>
          </a:p>
          <a:p>
            <a:r>
              <a:rPr lang="en-US" b="1" dirty="0">
                <a:solidFill>
                  <a:srgbClr val="0033CC"/>
                </a:solidFill>
              </a:rPr>
              <a:t>Remember</a:t>
            </a:r>
            <a:r>
              <a:rPr lang="en-US" dirty="0">
                <a:solidFill>
                  <a:srgbClr val="0033CC"/>
                </a:solidFill>
              </a:rPr>
              <a:t> - Scheduled Pell cannot exceed (COA) — If Scheduled Pell &gt; COA, Scheduled Pell = COA and truncate cents. </a:t>
            </a:r>
            <a:r>
              <a:rPr lang="en-US" b="1" dirty="0">
                <a:solidFill>
                  <a:srgbClr val="0033CC"/>
                </a:solidFill>
              </a:rPr>
              <a:t>Do not round.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NOTE: For all scenarios in this presentation, we will use a fictitious maximum Pell Grant of $7850 and a fictitious minimum Pell Grant of $785.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Calculation Case Studies</a:t>
            </a:r>
          </a:p>
        </p:txBody>
      </p:sp>
    </p:spTree>
    <p:extLst>
      <p:ext uri="{BB962C8B-B14F-4D97-AF65-F5344CB8AC3E}">
        <p14:creationId xmlns:p14="http://schemas.microsoft.com/office/powerpoint/2010/main" val="203700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1143000"/>
            <a:ext cx="10952804" cy="3525959"/>
          </a:xfrm>
        </p:spPr>
        <p:txBody>
          <a:bodyPr/>
          <a:lstStyle/>
          <a:p>
            <a:r>
              <a:rPr lang="en-US" dirty="0"/>
              <a:t>Valid SAI: 7,501</a:t>
            </a:r>
          </a:p>
          <a:p>
            <a:r>
              <a:rPr lang="en-US" dirty="0"/>
              <a:t>Cost of Attendance (COA): $14,000</a:t>
            </a:r>
          </a:p>
          <a:p>
            <a:r>
              <a:rPr lang="en-US" dirty="0"/>
              <a:t>Pell Eligible: Yes</a:t>
            </a:r>
          </a:p>
          <a:p>
            <a:r>
              <a:rPr lang="en-US" dirty="0"/>
              <a:t>Max Pell: No</a:t>
            </a:r>
          </a:p>
          <a:p>
            <a:r>
              <a:rPr lang="en-US" dirty="0"/>
              <a:t>Min Pell: Yes</a:t>
            </a:r>
          </a:p>
          <a:p>
            <a:r>
              <a:rPr lang="en-US" dirty="0"/>
              <a:t>Is Cost of Attendance (COA) &gt; Min Pell: Yes</a:t>
            </a:r>
          </a:p>
          <a:p>
            <a:r>
              <a:rPr lang="en-US" dirty="0">
                <a:solidFill>
                  <a:srgbClr val="0033CC"/>
                </a:solidFill>
              </a:rPr>
              <a:t>Scheduled Pell = Min Pell $785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NOTE: For all scenarios in this presentation, we will use a fictitious maximum Pell Grant of $7850 and a fictitious minimum Pell Grant of $785.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Calculation Case Studies</a:t>
            </a:r>
          </a:p>
        </p:txBody>
      </p:sp>
    </p:spTree>
    <p:extLst>
      <p:ext uri="{BB962C8B-B14F-4D97-AF65-F5344CB8AC3E}">
        <p14:creationId xmlns:p14="http://schemas.microsoft.com/office/powerpoint/2010/main" val="14635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884237"/>
            <a:ext cx="10952804" cy="3525959"/>
          </a:xfrm>
        </p:spPr>
        <p:txBody>
          <a:bodyPr/>
          <a:lstStyle/>
          <a:p>
            <a:r>
              <a:rPr lang="en-US" dirty="0"/>
              <a:t>Valid SAI: 2,001</a:t>
            </a:r>
          </a:p>
          <a:p>
            <a:r>
              <a:rPr lang="en-US" dirty="0"/>
              <a:t>Cost of Attendance (COA): $11,000</a:t>
            </a:r>
          </a:p>
          <a:p>
            <a:r>
              <a:rPr lang="en-US" dirty="0"/>
              <a:t>Pell Eligible: Yes</a:t>
            </a:r>
          </a:p>
          <a:p>
            <a:r>
              <a:rPr lang="en-US" dirty="0"/>
              <a:t>Max Pell: No</a:t>
            </a:r>
          </a:p>
          <a:p>
            <a:r>
              <a:rPr lang="en-US" dirty="0"/>
              <a:t>Min Pell: No</a:t>
            </a:r>
          </a:p>
          <a:p>
            <a:r>
              <a:rPr lang="en-US" dirty="0"/>
              <a:t>Calculated Pell = $7,850 – 2,001 = $5,849 &gt;&gt; Round to $5,850</a:t>
            </a:r>
          </a:p>
          <a:p>
            <a:r>
              <a:rPr lang="en-US" dirty="0"/>
              <a:t>Is Cost of Attendance (COA) &gt; Calculated Pell: Yes</a:t>
            </a:r>
          </a:p>
          <a:p>
            <a:r>
              <a:rPr lang="en-US" dirty="0">
                <a:solidFill>
                  <a:srgbClr val="0033CC"/>
                </a:solidFill>
              </a:rPr>
              <a:t>Scheduled Pell = $5,850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NOTE: For all scenarios in this presentation, we will use a fictitious maximum Pell Grant of $7850 and a fictitious minimum Pell Grant of $785.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Calculation Case Studies</a:t>
            </a:r>
          </a:p>
        </p:txBody>
      </p:sp>
    </p:spTree>
    <p:extLst>
      <p:ext uri="{BB962C8B-B14F-4D97-AF65-F5344CB8AC3E}">
        <p14:creationId xmlns:p14="http://schemas.microsoft.com/office/powerpoint/2010/main" val="86803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1143000"/>
            <a:ext cx="10952804" cy="3525959"/>
          </a:xfrm>
        </p:spPr>
        <p:txBody>
          <a:bodyPr/>
          <a:lstStyle/>
          <a:p>
            <a:r>
              <a:rPr lang="en-US" dirty="0"/>
              <a:t>Valid SAI: 600</a:t>
            </a:r>
          </a:p>
          <a:p>
            <a:r>
              <a:rPr lang="en-US" dirty="0"/>
              <a:t>Cost of Attendance (COA): $12,000</a:t>
            </a:r>
          </a:p>
          <a:p>
            <a:r>
              <a:rPr lang="en-US" dirty="0"/>
              <a:t>Pell Eligible: No</a:t>
            </a:r>
          </a:p>
          <a:p>
            <a:r>
              <a:rPr lang="en-US" dirty="0">
                <a:solidFill>
                  <a:srgbClr val="0033CC"/>
                </a:solidFill>
              </a:rPr>
              <a:t>Max Pell: Doesn’t Matter</a:t>
            </a:r>
          </a:p>
          <a:p>
            <a:r>
              <a:rPr lang="en-US" dirty="0">
                <a:solidFill>
                  <a:srgbClr val="0033CC"/>
                </a:solidFill>
              </a:rPr>
              <a:t>Min Pell: Doesn’t Matter</a:t>
            </a:r>
          </a:p>
          <a:p>
            <a:r>
              <a:rPr lang="en-US" dirty="0">
                <a:solidFill>
                  <a:srgbClr val="0033CC"/>
                </a:solidFill>
              </a:rPr>
              <a:t>Scheduled Pell = NONE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Pell Calculation Case Studies</a:t>
            </a:r>
          </a:p>
        </p:txBody>
      </p:sp>
    </p:spTree>
    <p:extLst>
      <p:ext uri="{BB962C8B-B14F-4D97-AF65-F5344CB8AC3E}">
        <p14:creationId xmlns:p14="http://schemas.microsoft.com/office/powerpoint/2010/main" val="370100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2057400"/>
            <a:ext cx="10952804" cy="3525959"/>
          </a:xfrm>
        </p:spPr>
        <p:txBody>
          <a:bodyPr/>
          <a:lstStyle/>
          <a:p>
            <a:r>
              <a:rPr lang="en-US" dirty="0"/>
              <a:t>No longer DOD Match</a:t>
            </a:r>
          </a:p>
          <a:p>
            <a:r>
              <a:rPr lang="en-US" dirty="0"/>
              <a:t>Initial ISIR will come in without IASG or CFH Indicators – school will need to evaluate and set within the new FAFSA Partner Portal</a:t>
            </a:r>
          </a:p>
          <a:p>
            <a:r>
              <a:rPr lang="en-US" dirty="0"/>
              <a:t>New generated ISIR will then result in a Pell-eligible flag.</a:t>
            </a:r>
          </a:p>
          <a:p>
            <a:r>
              <a:rPr lang="en-US" dirty="0"/>
              <a:t>Some previously eligible recipients who don’t meet new criteria will be grandfathered in.</a:t>
            </a:r>
          </a:p>
          <a:p>
            <a:r>
              <a:rPr lang="en-US" dirty="0"/>
              <a:t>More info and guidance forthcoming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Special Cases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BC3721-CEC7-A4AB-6E8E-AC28A8DFEF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990601"/>
            <a:ext cx="10952804" cy="76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Eligibility Changes for Iraq &amp; Afghanistan Service Grant (IASG) and Children of Fallen Heroes Award (CFH)</a:t>
            </a:r>
          </a:p>
        </p:txBody>
      </p:sp>
    </p:spTree>
    <p:extLst>
      <p:ext uri="{BB962C8B-B14F-4D97-AF65-F5344CB8AC3E}">
        <p14:creationId xmlns:p14="http://schemas.microsoft.com/office/powerpoint/2010/main" val="3028368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2" y="2057400"/>
            <a:ext cx="10952804" cy="3525959"/>
          </a:xfrm>
        </p:spPr>
        <p:txBody>
          <a:bodyPr/>
          <a:lstStyle/>
          <a:p>
            <a:r>
              <a:rPr lang="en-US" dirty="0"/>
              <a:t>All students who meet the new eligibility criteria will be awarded Max Pell – regardless of calculated SAI</a:t>
            </a:r>
          </a:p>
          <a:p>
            <a:r>
              <a:rPr lang="en-US" dirty="0"/>
              <a:t>There will no longer be a separate funded “Iraq and Afghanistan Service Grant” program, but schools will still use “IASG” &amp; “CFH” indicators when students meet criteria for Max Pell based on this criteria.</a:t>
            </a:r>
          </a:p>
          <a:p>
            <a:r>
              <a:rPr lang="en-US" dirty="0"/>
              <a:t>Other aid is based on SAI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Special Cases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BC3721-CEC7-A4AB-6E8E-AC28A8DFEF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990601"/>
            <a:ext cx="10952804" cy="76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Pell Grant for Iraq &amp; Afghanistan Service Grant (IASG) and Children of Fallen Heroes Award (CFH)</a:t>
            </a:r>
          </a:p>
        </p:txBody>
      </p:sp>
    </p:spTree>
    <p:extLst>
      <p:ext uri="{BB962C8B-B14F-4D97-AF65-F5344CB8AC3E}">
        <p14:creationId xmlns:p14="http://schemas.microsoft.com/office/powerpoint/2010/main" val="2340606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EA6F7E-5EC9-3A0F-4A66-8F4E8CA77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1CEBC0-D4B5-CB72-18F2-1512FD177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55EC8-31BB-6A87-A1C9-50F7B3BC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676400"/>
            <a:ext cx="10952804" cy="3525959"/>
          </a:xfrm>
        </p:spPr>
        <p:txBody>
          <a:bodyPr/>
          <a:lstStyle/>
          <a:p>
            <a:r>
              <a:rPr lang="en-US" dirty="0">
                <a:hlinkClick r:id="rId2"/>
              </a:rPr>
              <a:t>2024-25 Draft Student Aid Index (SAI) and Pell Grant Eligibility Guide </a:t>
            </a:r>
            <a:r>
              <a:rPr lang="en-US" dirty="0"/>
              <a:t>(updated 8/25/23)</a:t>
            </a:r>
          </a:p>
          <a:p>
            <a:r>
              <a:rPr lang="en-US" dirty="0">
                <a:hlinkClick r:id="rId3"/>
              </a:rPr>
              <a:t>Pell Minimums, Maximums, and In Between Live Webinar </a:t>
            </a:r>
            <a:r>
              <a:rPr lang="en-US" dirty="0"/>
              <a:t>(7/6/23)</a:t>
            </a:r>
          </a:p>
          <a:p>
            <a:r>
              <a:rPr lang="en-US" dirty="0">
                <a:hlinkClick r:id="rId4"/>
              </a:rPr>
              <a:t>Draft 2024-25 Free Application for Federal Student Aid (FAFSA) Specifications Guide </a:t>
            </a:r>
            <a:r>
              <a:rPr lang="en-US" dirty="0"/>
              <a:t>(updated 10/10/23)</a:t>
            </a:r>
          </a:p>
          <a:p>
            <a:r>
              <a:rPr lang="en-US" dirty="0">
                <a:hlinkClick r:id="rId5"/>
              </a:rPr>
              <a:t>NASFAA FAFSA Simplification Case Studies </a:t>
            </a:r>
            <a:r>
              <a:rPr lang="en-US" dirty="0"/>
              <a:t>(updated 2/2023)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0C4D3-A465-6BF7-9C02-A52735654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33942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89DFE-FE6B-E950-AF09-2EA38581B5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65953" y="1217821"/>
            <a:ext cx="10672646" cy="433397"/>
          </a:xfrm>
        </p:spPr>
        <p:txBody>
          <a:bodyPr/>
          <a:lstStyle/>
          <a:p>
            <a:r>
              <a:rPr lang="en-US" dirty="0"/>
              <a:t>From EFC to SAI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230E7-58C4-9533-F354-76BD510DE1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58141" y="1815187"/>
            <a:ext cx="10672645" cy="3411329"/>
          </a:xfrm>
        </p:spPr>
        <p:txBody>
          <a:bodyPr/>
          <a:lstStyle/>
          <a:p>
            <a:r>
              <a:rPr lang="en-US" dirty="0"/>
              <a:t>Calculation is “simplified”</a:t>
            </a:r>
          </a:p>
          <a:p>
            <a:r>
              <a:rPr lang="en-US" dirty="0"/>
              <a:t>Less income inputs and allowances</a:t>
            </a:r>
          </a:p>
          <a:p>
            <a:r>
              <a:rPr lang="en-US" dirty="0"/>
              <a:t>Change to what is an asset</a:t>
            </a:r>
          </a:p>
          <a:p>
            <a:r>
              <a:rPr lang="en-US" dirty="0"/>
              <a:t>Change to family definition</a:t>
            </a:r>
          </a:p>
          <a:p>
            <a:r>
              <a:rPr lang="en-US" dirty="0"/>
              <a:t>Removal of number in college</a:t>
            </a:r>
          </a:p>
          <a:p>
            <a:r>
              <a:rPr lang="en-US" dirty="0"/>
              <a:t>No more “Alternate EFC”, always using the 9 month calculated SAI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BD3D364-4F7D-956A-80E1-684F733D81A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B98051D-911E-B4DF-A768-820D3D4333D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B76C15-ACAF-308B-3A16-F8F32481EC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What’s Changed	</a:t>
            </a:r>
          </a:p>
        </p:txBody>
      </p:sp>
    </p:spTree>
    <p:extLst>
      <p:ext uri="{BB962C8B-B14F-4D97-AF65-F5344CB8AC3E}">
        <p14:creationId xmlns:p14="http://schemas.microsoft.com/office/powerpoint/2010/main" val="1376800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80215-10BD-5889-0B4C-8F9CD06BB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3982" y="2133600"/>
            <a:ext cx="9982618" cy="3505199"/>
          </a:xfrm>
        </p:spPr>
        <p:txBody>
          <a:bodyPr numCol="2"/>
          <a:lstStyle/>
          <a:p>
            <a:pPr algn="l"/>
            <a:r>
              <a:rPr lang="en-US" sz="1400" dirty="0"/>
              <a:t>Bridgette Betz				</a:t>
            </a:r>
          </a:p>
          <a:p>
            <a:pPr algn="l"/>
            <a:r>
              <a:rPr lang="en-US" sz="1400" b="0" dirty="0"/>
              <a:t>Director, Missouri University of Science and Technology</a:t>
            </a:r>
          </a:p>
          <a:p>
            <a:pPr algn="l"/>
            <a:r>
              <a:rPr lang="en-US" sz="1400" b="0" dirty="0"/>
              <a:t>573-341-7607 or </a:t>
            </a:r>
            <a:r>
              <a:rPr lang="en-US" sz="1400" b="0" dirty="0">
                <a:hlinkClick r:id="rId2"/>
              </a:rPr>
              <a:t>bbetz@mst.edu</a:t>
            </a:r>
            <a:r>
              <a:rPr lang="en-US" sz="1400" b="0" dirty="0"/>
              <a:t>			</a:t>
            </a:r>
            <a:r>
              <a:rPr lang="en-US" sz="1400" dirty="0"/>
              <a:t>				</a:t>
            </a:r>
          </a:p>
          <a:p>
            <a:pPr algn="l"/>
            <a:r>
              <a:rPr lang="en-US" sz="1400" dirty="0"/>
              <a:t>Kimberly Meeker</a:t>
            </a:r>
          </a:p>
          <a:p>
            <a:pPr algn="l"/>
            <a:r>
              <a:rPr lang="en-US" sz="1400" b="0" dirty="0"/>
              <a:t>Director, North Central Missouri College</a:t>
            </a:r>
          </a:p>
          <a:p>
            <a:pPr algn="l"/>
            <a:r>
              <a:rPr lang="en-US" sz="1400" b="0" dirty="0"/>
              <a:t>660-357-6406 or </a:t>
            </a:r>
            <a:r>
              <a:rPr lang="en-US" sz="1400" b="0" dirty="0">
                <a:hlinkClick r:id="rId3"/>
              </a:rPr>
              <a:t>kmeeker@mail.ncmissouri.edu</a:t>
            </a:r>
            <a:r>
              <a:rPr lang="en-US" sz="1400" b="0" dirty="0"/>
              <a:t> 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Dan Dick</a:t>
            </a:r>
          </a:p>
          <a:p>
            <a:pPr algn="l"/>
            <a:r>
              <a:rPr lang="en-US" sz="1400" b="0" dirty="0"/>
              <a:t>Manager of Compliance and Awarding</a:t>
            </a:r>
          </a:p>
          <a:p>
            <a:pPr algn="l"/>
            <a:r>
              <a:rPr lang="en-US" sz="1400" b="0" dirty="0"/>
              <a:t>Washington University</a:t>
            </a:r>
          </a:p>
          <a:p>
            <a:pPr algn="l"/>
            <a:r>
              <a:rPr lang="en-US" sz="1400" b="0" dirty="0"/>
              <a:t>314-935-5964 or </a:t>
            </a:r>
            <a:r>
              <a:rPr lang="en-US" sz="1400" b="0" dirty="0">
                <a:hlinkClick r:id="rId4"/>
              </a:rPr>
              <a:t>dandick@wustl.edu</a:t>
            </a:r>
            <a:r>
              <a:rPr lang="en-US" sz="1400" b="0" dirty="0"/>
              <a:t> </a:t>
            </a:r>
          </a:p>
          <a:p>
            <a:pPr algn="l"/>
            <a:endParaRPr lang="en-US" sz="1400" b="0" dirty="0"/>
          </a:p>
          <a:p>
            <a:endParaRPr lang="en-US" sz="16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D2354-0EAE-23A1-4936-9FDA92E4F66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BD570-E2A7-3022-530F-EDD01B5F30E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81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30E8C3-625B-D369-AE82-9F47073617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31EC2F-DCE9-EDF0-3699-3019B5B856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8" name="Content Placeholder 7" descr="A qr code with a logo">
            <a:extLst>
              <a:ext uri="{FF2B5EF4-FFF2-40B4-BE49-F238E27FC236}">
                <a16:creationId xmlns:a16="http://schemas.microsoft.com/office/drawing/2014/main" id="{27946712-65F0-2A58-53C3-AD50EDEA96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18" y="1143000"/>
            <a:ext cx="4059239" cy="4059239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34632-731A-9E2F-48E6-4DB6FE3C38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Provide feedback!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596F8B-0A80-92FA-F749-65F0972E2AC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6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61BDE27-484E-F8D8-2B8B-2928D77E4A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E471B06-9280-9BA9-6F82-59824EB1B4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A3F04A-47BF-BC8A-7AB2-384121E85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905000"/>
            <a:ext cx="10952804" cy="3297359"/>
          </a:xfrm>
        </p:spPr>
        <p:txBody>
          <a:bodyPr/>
          <a:lstStyle/>
          <a:p>
            <a:r>
              <a:rPr lang="en-US" sz="2000" dirty="0"/>
              <a:t>Adjusted Gross Income</a:t>
            </a:r>
          </a:p>
          <a:p>
            <a:r>
              <a:rPr lang="en-US" sz="2000" dirty="0"/>
              <a:t>Deductible payments to SEP/SIMPLE/KEOUGH/Other</a:t>
            </a:r>
          </a:p>
          <a:p>
            <a:r>
              <a:rPr lang="en-US" sz="2000" dirty="0"/>
              <a:t>Tax-exempt interest</a:t>
            </a:r>
          </a:p>
          <a:p>
            <a:r>
              <a:rPr lang="en-US" sz="2000" dirty="0"/>
              <a:t>Untaxed portions of IRA distributions/pensions (excl rollovers)</a:t>
            </a:r>
          </a:p>
          <a:p>
            <a:r>
              <a:rPr lang="en-US" sz="2000" dirty="0"/>
              <a:t>Foreign income exclusion</a:t>
            </a:r>
          </a:p>
          <a:p>
            <a:endParaRPr lang="en-US" sz="2000" dirty="0"/>
          </a:p>
          <a:p>
            <a:r>
              <a:rPr lang="en-US" sz="2000" b="1" strike="sngStrike" dirty="0"/>
              <a:t>Income earned from work (for </a:t>
            </a:r>
            <a:r>
              <a:rPr lang="en-US" sz="2000" b="1" strike="sngStrike"/>
              <a:t>non-tax filers), Child </a:t>
            </a:r>
            <a:r>
              <a:rPr lang="en-US" sz="2000" b="1" strike="sngStrike" dirty="0"/>
              <a:t>support, payments to tax-deferred pensions/retirement plans, military/clergy allowances, veterans non-education benefits, other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EDE2D60-77A2-5675-E9F0-E3E633D58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What’s Changed	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51768D7-CEA3-661A-F162-A2A5429F1C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535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From EFC to SAI—Income Data in SAI</a:t>
            </a:r>
          </a:p>
        </p:txBody>
      </p:sp>
    </p:spTree>
    <p:extLst>
      <p:ext uri="{BB962C8B-B14F-4D97-AF65-F5344CB8AC3E}">
        <p14:creationId xmlns:p14="http://schemas.microsoft.com/office/powerpoint/2010/main" val="251436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9CEB50-CA71-8250-A963-AA06A57269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0F027A-7236-EEFA-9A18-655F82F490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464BD-E48A-BB79-966B-91FD982DE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905000"/>
            <a:ext cx="10952804" cy="3297359"/>
          </a:xfrm>
        </p:spPr>
        <p:txBody>
          <a:bodyPr/>
          <a:lstStyle/>
          <a:p>
            <a:r>
              <a:rPr lang="en-US" sz="1800" dirty="0"/>
              <a:t>Taxable college grant/scholarship aid reported as income</a:t>
            </a:r>
          </a:p>
          <a:p>
            <a:r>
              <a:rPr lang="en-US" sz="1800" dirty="0"/>
              <a:t>Education credits</a:t>
            </a:r>
          </a:p>
          <a:p>
            <a:r>
              <a:rPr lang="en-US" sz="1800" dirty="0"/>
              <a:t>Federal Work-Study***</a:t>
            </a:r>
          </a:p>
          <a:p>
            <a:r>
              <a:rPr lang="en-US" sz="1800" dirty="0"/>
              <a:t>Income tax paid</a:t>
            </a:r>
          </a:p>
          <a:p>
            <a:r>
              <a:rPr lang="en-US" sz="1800" dirty="0"/>
              <a:t>Income protection allowance</a:t>
            </a:r>
          </a:p>
          <a:p>
            <a:r>
              <a:rPr lang="en-US" sz="1800" dirty="0"/>
              <a:t>Employment expense allowance</a:t>
            </a:r>
          </a:p>
          <a:p>
            <a:r>
              <a:rPr lang="en-US" sz="1800" dirty="0"/>
              <a:t>Payroll tax allowance</a:t>
            </a:r>
          </a:p>
          <a:p>
            <a:endParaRPr lang="en-US" sz="1800" dirty="0"/>
          </a:p>
          <a:p>
            <a:r>
              <a:rPr lang="en-US" sz="1800" b="1" strike="sngStrike" dirty="0"/>
              <a:t>Child support paid, combat pay, education coop earnings, or taxable earnings from need-based employment, Social Security tax allowance, state and other tax allowance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2E2D8-779B-C51F-0E72-2A7BE8479B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What’s Changed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AE372A-ADBA-5C0E-FD9A-AF0CF207DA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535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From EFC to SAI—Allowances Against Income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0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492F0E-8213-0A21-D8ED-050A02E116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11EE8-3ADB-2134-BCE6-0BB43E238B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A6905-DB0D-5AA0-4A53-412CC19D0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1752600"/>
            <a:ext cx="10952804" cy="3449759"/>
          </a:xfrm>
        </p:spPr>
        <p:txBody>
          <a:bodyPr/>
          <a:lstStyle/>
          <a:p>
            <a:r>
              <a:rPr lang="en-US" dirty="0"/>
              <a:t>Child support received (</a:t>
            </a:r>
            <a:r>
              <a:rPr lang="en-US" b="1" dirty="0"/>
              <a:t>for last calendar year completed!)</a:t>
            </a:r>
          </a:p>
          <a:p>
            <a:r>
              <a:rPr lang="en-US" dirty="0"/>
              <a:t>Cash, savings, checking, time deposits, money market funds</a:t>
            </a:r>
          </a:p>
          <a:p>
            <a:r>
              <a:rPr lang="en-US" dirty="0"/>
              <a:t>Net worth of investments, including real estate (not primary home)</a:t>
            </a:r>
          </a:p>
          <a:p>
            <a:r>
              <a:rPr lang="en-US" dirty="0"/>
              <a:t>Adjusted net worth of business and/or farm</a:t>
            </a:r>
          </a:p>
          <a:p>
            <a:endParaRPr lang="en-US" dirty="0"/>
          </a:p>
          <a:p>
            <a:r>
              <a:rPr lang="en-US" b="1" strike="sngStrike" dirty="0"/>
              <a:t>Exclusion on adjusted net worth of business with fewer than 100 employees or family farms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8408F-6D04-3832-A005-AAC3E4D6D9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What’s Changed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80C6FE-7FB5-93DA-105C-FF376D0B41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655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From EFC to SAI—Asset Information</a:t>
            </a:r>
          </a:p>
        </p:txBody>
      </p:sp>
    </p:spTree>
    <p:extLst>
      <p:ext uri="{BB962C8B-B14F-4D97-AF65-F5344CB8AC3E}">
        <p14:creationId xmlns:p14="http://schemas.microsoft.com/office/powerpoint/2010/main" val="252099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AAAB8E-528C-8595-917B-C3E61360F8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F482E9-8511-7911-93E8-0D18CEAE9B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1D693-BB2B-891E-5A0F-0C13298E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04" y="1981200"/>
            <a:ext cx="10952804" cy="2488066"/>
          </a:xfrm>
        </p:spPr>
        <p:txBody>
          <a:bodyPr/>
          <a:lstStyle/>
          <a:p>
            <a:r>
              <a:rPr lang="en-US" dirty="0"/>
              <a:t>“Household size” now “Family Size” and definitions align with tax return</a:t>
            </a:r>
          </a:p>
          <a:p>
            <a:r>
              <a:rPr lang="en-US" dirty="0"/>
              <a:t>Number in college no longer considered in SAI</a:t>
            </a:r>
          </a:p>
          <a:p>
            <a:r>
              <a:rPr lang="en-US" dirty="0"/>
              <a:t>Student receive FAFSA Submission Summary (replaces Student Aid Report (SAR)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00349-5449-0990-7F74-D8BC6B5D32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What’s Changed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AED78F-9684-C8F8-668C-4DFE0BF6B2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6116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From EFC to SAI—other changes</a:t>
            </a:r>
          </a:p>
        </p:txBody>
      </p:sp>
    </p:spTree>
    <p:extLst>
      <p:ext uri="{BB962C8B-B14F-4D97-AF65-F5344CB8AC3E}">
        <p14:creationId xmlns:p14="http://schemas.microsoft.com/office/powerpoint/2010/main" val="166885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C95B79-169B-FE1A-6402-FBFD200D79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8B35F9-86D0-DBA1-8926-E81612899B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F98D5-8A1F-1756-23CB-3436641BA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77" y="2085522"/>
            <a:ext cx="10952804" cy="2488066"/>
          </a:xfrm>
        </p:spPr>
        <p:txBody>
          <a:bodyPr/>
          <a:lstStyle/>
          <a:p>
            <a:r>
              <a:rPr lang="en-US" dirty="0"/>
              <a:t>Still three formulas (dependent student (A), independent w/o other dependents other than spouse (B), independent with dependents other than spouse (C))</a:t>
            </a:r>
          </a:p>
          <a:p>
            <a:r>
              <a:rPr lang="en-US" dirty="0"/>
              <a:t>Institutions still receive an ISIR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11A8D-D95E-6FFB-605E-B754E35B7D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What Hasn’t changed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CF787E-0C47-F0C6-EAD7-A75E49ECEAC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535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EFC to SAI</a:t>
            </a:r>
          </a:p>
        </p:txBody>
      </p:sp>
    </p:spTree>
    <p:extLst>
      <p:ext uri="{BB962C8B-B14F-4D97-AF65-F5344CB8AC3E}">
        <p14:creationId xmlns:p14="http://schemas.microsoft.com/office/powerpoint/2010/main" val="99758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6F17E-A57F-DBAE-9CFE-6B7AB12731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2023 MASFAP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BF6988-D393-662C-25A9-484C8AFF1B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1D522-4DF4-418C-98E7-11B7DEBC31D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9D4AF-FEBA-96AD-B8A0-A3DC2C1CD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54" y="2085522"/>
            <a:ext cx="10952804" cy="3116837"/>
          </a:xfrm>
        </p:spPr>
        <p:txBody>
          <a:bodyPr/>
          <a:lstStyle/>
          <a:p>
            <a:r>
              <a:rPr lang="en-US" dirty="0"/>
              <a:t>Household size=5, 1 in college</a:t>
            </a:r>
          </a:p>
          <a:p>
            <a:r>
              <a:rPr lang="en-US" dirty="0"/>
              <a:t>AGI $55,000, $2900 in taxes paid</a:t>
            </a:r>
          </a:p>
          <a:p>
            <a:r>
              <a:rPr lang="en-US" dirty="0"/>
              <a:t>No savings/investments or student wages or assets</a:t>
            </a:r>
          </a:p>
          <a:p>
            <a:endParaRPr lang="en-US" dirty="0"/>
          </a:p>
          <a:p>
            <a:r>
              <a:rPr lang="en-US" dirty="0"/>
              <a:t>2023-2024 EFC=553, yielding Pell of $6,845</a:t>
            </a:r>
          </a:p>
          <a:p>
            <a:r>
              <a:rPr lang="en-US" dirty="0"/>
              <a:t>2024-2025 SAI=984, but Max Pell eligible (175% of poverty line for household of 5 is $56,823)—more to come on that!!!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D120B-880B-3FF5-1314-505A48A833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SAI Calculations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F9DB9B-9231-3FB5-6F25-0EB7FC555D6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5954" y="1217159"/>
            <a:ext cx="10952804" cy="535441"/>
          </a:xfrm>
        </p:spPr>
        <p:txBody>
          <a:bodyPr/>
          <a:lstStyle/>
          <a:p>
            <a:r>
              <a:rPr lang="en-US" dirty="0"/>
              <a:t>Example 1: Minimal Change between EFC and SAI</a:t>
            </a:r>
          </a:p>
        </p:txBody>
      </p:sp>
    </p:spTree>
    <p:extLst>
      <p:ext uri="{BB962C8B-B14F-4D97-AF65-F5344CB8AC3E}">
        <p14:creationId xmlns:p14="http://schemas.microsoft.com/office/powerpoint/2010/main" val="451952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15415</TotalTime>
  <Words>2070</Words>
  <Application>Microsoft Office PowerPoint</Application>
  <PresentationFormat>Widescreen</PresentationFormat>
  <Paragraphs>298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Bradley Hand ITC</vt:lpstr>
      <vt:lpstr>Calibri</vt:lpstr>
      <vt:lpstr>Candara</vt:lpstr>
      <vt:lpstr>Symbol</vt:lpstr>
      <vt:lpstr>Verdana</vt:lpstr>
      <vt:lpstr>Waveform</vt:lpstr>
      <vt:lpstr>Calculating Pell Grant Awards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 Kathy - x3446</dc:creator>
  <cp:lastModifiedBy>Dick, Dan</cp:lastModifiedBy>
  <cp:revision>170</cp:revision>
  <cp:lastPrinted>2023-11-02T21:31:03Z</cp:lastPrinted>
  <dcterms:created xsi:type="dcterms:W3CDTF">2015-06-16T15:51:15Z</dcterms:created>
  <dcterms:modified xsi:type="dcterms:W3CDTF">2023-11-03T13:39:31Z</dcterms:modified>
</cp:coreProperties>
</file>