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AD4"/>
    <a:srgbClr val="0CA9D3"/>
    <a:srgbClr val="003399"/>
    <a:srgbClr val="00205C"/>
    <a:srgbClr val="009999"/>
    <a:srgbClr val="339966"/>
    <a:srgbClr val="00808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3" autoAdjust="0"/>
    <p:restoredTop sz="93883" autoAdjust="0"/>
  </p:normalViewPr>
  <p:slideViewPr>
    <p:cSldViewPr>
      <p:cViewPr varScale="1">
        <p:scale>
          <a:sx n="80" d="100"/>
          <a:sy n="80" d="100"/>
        </p:scale>
        <p:origin x="120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3224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ris,Dena" userId="e82a529b-ea2a-49bc-97bb-eecfaaf97688" providerId="ADAL" clId="{F115EB28-6AF6-46A9-A310-51F7E6135FA5}"/>
    <pc:docChg chg="custSel modSld">
      <pc:chgData name="Norris,Dena" userId="e82a529b-ea2a-49bc-97bb-eecfaaf97688" providerId="ADAL" clId="{F115EB28-6AF6-46A9-A310-51F7E6135FA5}" dt="2023-11-03T19:23:34.194" v="20" actId="1076"/>
      <pc:docMkLst>
        <pc:docMk/>
      </pc:docMkLst>
      <pc:sldChg chg="addSp delSp modSp">
        <pc:chgData name="Norris,Dena" userId="e82a529b-ea2a-49bc-97bb-eecfaaf97688" providerId="ADAL" clId="{F115EB28-6AF6-46A9-A310-51F7E6135FA5}" dt="2023-11-03T19:23:34.194" v="20" actId="1076"/>
        <pc:sldMkLst>
          <pc:docMk/>
          <pc:sldMk cId="695790108" sldId="260"/>
        </pc:sldMkLst>
        <pc:spChg chg="mod">
          <ac:chgData name="Norris,Dena" userId="e82a529b-ea2a-49bc-97bb-eecfaaf97688" providerId="ADAL" clId="{F115EB28-6AF6-46A9-A310-51F7E6135FA5}" dt="2023-11-03T19:23:34.194" v="20" actId="1076"/>
          <ac:spMkLst>
            <pc:docMk/>
            <pc:sldMk cId="695790108" sldId="260"/>
            <ac:spMk id="2" creationId="{ADE54D6C-4F8F-29A4-2D7B-0EA85F360967}"/>
          </ac:spMkLst>
        </pc:spChg>
        <pc:picChg chg="add del mod">
          <ac:chgData name="Norris,Dena" userId="e82a529b-ea2a-49bc-97bb-eecfaaf97688" providerId="ADAL" clId="{F115EB28-6AF6-46A9-A310-51F7E6135FA5}" dt="2023-11-03T19:21:07.826" v="11" actId="478"/>
          <ac:picMkLst>
            <pc:docMk/>
            <pc:sldMk cId="695790108" sldId="260"/>
            <ac:picMk id="5" creationId="{BC11F756-8DA5-4595-B1E0-94178843CBAA}"/>
          </ac:picMkLst>
        </pc:picChg>
        <pc:picChg chg="add mod">
          <ac:chgData name="Norris,Dena" userId="e82a529b-ea2a-49bc-97bb-eecfaaf97688" providerId="ADAL" clId="{F115EB28-6AF6-46A9-A310-51F7E6135FA5}" dt="2023-11-03T19:23:27.090" v="19" actId="1076"/>
          <ac:picMkLst>
            <pc:docMk/>
            <pc:sldMk cId="695790108" sldId="260"/>
            <ac:picMk id="6" creationId="{EF283C73-1935-4297-AAB9-46EF70F9567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831A09-D77B-4ED5-B05D-B1719C1751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28C0F-912C-4A6C-911D-00DB35A45D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E97C60-07E6-434C-AA3F-95A57C0DFB5F}" type="datetimeFigureOut">
              <a:rPr lang="en-US" smtClean="0"/>
              <a:t>11/3/2023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5C79C-8668-4337-BDF4-C48E317F1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96CB5-81D0-4B23-89AF-6DF25B9893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14C944-EA10-4C12-B469-338D97859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0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C49657-313A-4F1A-9592-CECCCE7B7F38}" type="datetimeFigureOut">
              <a:rPr lang="en-US" smtClean="0"/>
              <a:t>11/3/2023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56BD23-7B7C-447C-B089-8ABDDD375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1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13">
            <a:extLst>
              <a:ext uri="{FF2B5EF4-FFF2-40B4-BE49-F238E27FC236}">
                <a16:creationId xmlns:a16="http://schemas.microsoft.com/office/drawing/2014/main" id="{57B1470F-7572-4BBD-A89A-00779F4BDAD7}"/>
              </a:ext>
            </a:extLst>
          </p:cNvPr>
          <p:cNvSpPr/>
          <p:nvPr userDrawn="1"/>
        </p:nvSpPr>
        <p:spPr>
          <a:xfrm>
            <a:off x="-13993" y="-93869"/>
            <a:ext cx="12192000" cy="1845291"/>
          </a:xfrm>
          <a:prstGeom prst="roundRect">
            <a:avLst>
              <a:gd name="adj" fmla="val 3362"/>
            </a:avLst>
          </a:prstGeom>
          <a:solidFill>
            <a:srgbClr val="0CA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406F6438-885A-4D4B-AB05-3F5B4BBA9D9C}"/>
              </a:ext>
            </a:extLst>
          </p:cNvPr>
          <p:cNvGrpSpPr>
            <a:grpSpLocks noChangeAspect="1"/>
          </p:cNvGrpSpPr>
          <p:nvPr userDrawn="1"/>
        </p:nvGrpSpPr>
        <p:grpSpPr bwMode="hidden">
          <a:xfrm>
            <a:off x="13993" y="1183735"/>
            <a:ext cx="12192000" cy="1031226"/>
            <a:chOff x="-3905251" y="4294188"/>
            <a:chExt cx="13027839" cy="1892300"/>
          </a:xfrm>
        </p:grpSpPr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EAF2165-8F24-4F8A-89AC-BB0A3B1200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B6FE45FF-710D-44BB-9D1A-F9C95863D5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1D7F4267-79C3-44B8-83CF-D6743CBE4F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7" name="Freeform 26">
              <a:extLst>
                <a:ext uri="{FF2B5EF4-FFF2-40B4-BE49-F238E27FC236}">
                  <a16:creationId xmlns:a16="http://schemas.microsoft.com/office/drawing/2014/main" id="{C4F7C35C-586D-4488-98EB-BF63199925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 useBgFill="1">
          <p:nvSpPr>
            <p:cNvPr id="18" name="Freeform 10">
              <a:extLst>
                <a:ext uri="{FF2B5EF4-FFF2-40B4-BE49-F238E27FC236}">
                  <a16:creationId xmlns:a16="http://schemas.microsoft.com/office/drawing/2014/main" id="{0DAF8B63-4FA2-46E4-966C-3735877781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6F3FF162-FBCF-4A6C-9374-47CD1C127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90630" y="4741739"/>
            <a:ext cx="5561814" cy="918693"/>
          </a:xfrm>
          <a:prstGeom prst="rect">
            <a:avLst/>
          </a:prstGeom>
          <a:ln w="12700" cap="flat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>
            <a:lvl1pPr marL="0" indent="0" algn="ctr">
              <a:buNone/>
              <a:defRPr sz="2400" b="0" i="0"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add: Presented by, company, job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2442B0-6929-43DD-8892-B45C178FC26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9257121" y="6239074"/>
            <a:ext cx="1406949" cy="365124"/>
          </a:xfrm>
        </p:spPr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E317CFDC-87DA-4E85-A83A-2BA3230EF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95305" y="6239074"/>
            <a:ext cx="988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rgbClr val="0AAAD4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52454710-398E-437F-B6B2-80D20A2275E7}" type="datetime1">
              <a:rPr lang="en-US" smtClean="0"/>
              <a:pPr/>
              <a:t>11/3/2023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0843DD-E825-4CCC-9386-5CA8884AFD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390" y="152400"/>
            <a:ext cx="4340650" cy="679113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25C7ABB-2F2C-4098-B8F1-85C4D500EF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396" y="77351"/>
            <a:ext cx="988894" cy="1079565"/>
          </a:xfrm>
          <a:prstGeom prst="rect">
            <a:avLst/>
          </a:prstGeom>
        </p:spPr>
      </p:pic>
      <p:sp>
        <p:nvSpPr>
          <p:cNvPr id="35" name="Title 34">
            <a:extLst>
              <a:ext uri="{FF2B5EF4-FFF2-40B4-BE49-F238E27FC236}">
                <a16:creationId xmlns:a16="http://schemas.microsoft.com/office/drawing/2014/main" id="{3FA78F0F-6269-466A-BAE5-D461D99C4F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0630" y="2398825"/>
            <a:ext cx="5641245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add: Title</a:t>
            </a:r>
          </a:p>
        </p:txBody>
      </p:sp>
    </p:spTree>
    <p:extLst>
      <p:ext uri="{BB962C8B-B14F-4D97-AF65-F5344CB8AC3E}">
        <p14:creationId xmlns:p14="http://schemas.microsoft.com/office/powerpoint/2010/main" val="201523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58EB65CE-BC38-4DD3-A9BE-D255BEA3DA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953" y="255134"/>
            <a:ext cx="10964833" cy="655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slide title 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D0118668-8E86-482B-8197-7068BA57A9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8143" y="1214929"/>
            <a:ext cx="10672646" cy="4333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Information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BAC8106-1DF0-4E97-8971-16561EA0C6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58141" y="1815188"/>
            <a:ext cx="10672645" cy="1219654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lvl="0"/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66ECEA4F-2903-49BE-9F56-6F6BDC8E34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58141" y="3302645"/>
            <a:ext cx="10672646" cy="4317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Information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B92B534-1687-4F9E-B39F-84374272ECD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58141" y="4006863"/>
            <a:ext cx="10672645" cy="1219654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lvl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79EAB0-2E64-4CCF-95F8-A7A9730B503A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385C-7B38-4813-95CC-80CFD27ED81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701A68-5E08-477E-A15B-358707D3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2" y="5436509"/>
            <a:ext cx="891761" cy="139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283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| Images |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53E1E0-10A3-413E-BFB9-9C53640532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D8E71-89A8-4A37-B5C2-09B385768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D8465C9-C3E2-447F-B185-D7CC445BC0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954" y="2714293"/>
            <a:ext cx="10952804" cy="248806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content, charts, graphics, etc.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BAB6EF4D-ABB1-4471-8B22-BD8E911640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5953" y="228600"/>
            <a:ext cx="10952803" cy="655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slide title 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FD3ECC0B-D146-48F8-B060-FE8E208406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5954" y="1217159"/>
            <a:ext cx="10952804" cy="1219654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lvl="0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11606C-B12C-4260-8578-912AD988CF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2" y="5436509"/>
            <a:ext cx="891761" cy="139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75497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|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015BB-3348-4F92-9602-40C77E03A0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4F68F-122E-4144-BA97-911FE52C92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6AB65FD4-ED4C-4A59-85A0-4EAE15777D5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65954" y="2849129"/>
            <a:ext cx="5101880" cy="259808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content in columns 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EF544694-0606-48C3-8CAE-8E431AEE9CD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24168" y="2849129"/>
            <a:ext cx="5394590" cy="25980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content in columns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DFD4DDC-19DB-4B77-BC35-DE43F2E769B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5953" y="255134"/>
            <a:ext cx="10952803" cy="655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slide title 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5B8F4063-56A0-4617-8CA1-80574F6E2D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65954" y="1112615"/>
            <a:ext cx="10952804" cy="1219654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lvl="0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A65C33-266B-4671-AB4F-8890F5128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2" y="5436509"/>
            <a:ext cx="891761" cy="139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4927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990600" y="685800"/>
            <a:ext cx="7136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more information, please contact: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59037" y="2702327"/>
            <a:ext cx="7273925" cy="1412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Name, Title, Phone, email address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2220" y="268462"/>
            <a:ext cx="334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Questions?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6CECF5-BA40-4CC8-9FED-D131E69B82E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B35222F-6DBF-4888-A484-72C5CE597C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C34B97-B44C-48A5-8163-84D0402155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2" y="5436509"/>
            <a:ext cx="891761" cy="13951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5BDC6B-7C34-4108-8F6E-E4C8ADD386EC}"/>
              </a:ext>
            </a:extLst>
          </p:cNvPr>
          <p:cNvSpPr txBox="1"/>
          <p:nvPr userDrawn="1"/>
        </p:nvSpPr>
        <p:spPr>
          <a:xfrm rot="20884613">
            <a:off x="7163411" y="5459086"/>
            <a:ext cx="4953837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0"/>
              </a:rPr>
              <a:t>Thank you for attending!</a:t>
            </a:r>
          </a:p>
        </p:txBody>
      </p:sp>
    </p:spTree>
    <p:extLst>
      <p:ext uri="{BB962C8B-B14F-4D97-AF65-F5344CB8AC3E}">
        <p14:creationId xmlns:p14="http://schemas.microsoft.com/office/powerpoint/2010/main" val="251054970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2E13BCDB-B4D3-4570-B89D-F0FCE55749A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6772"/>
            <a:ext cx="12192000" cy="112078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03876" y="6258180"/>
            <a:ext cx="140694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rgbClr val="0AAAD4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© 2023 MASFAP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D16BAC-FEC7-4DC0-8A42-C60008AB6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4637" y="6258179"/>
            <a:ext cx="4211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AAD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0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0" r:id="rId2"/>
    <p:sldLayoutId id="2147483692" r:id="rId3"/>
    <p:sldLayoutId id="2147483693" r:id="rId4"/>
    <p:sldLayoutId id="2147483691" r:id="rId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ubbers@ucmo.edu" TargetMode="External"/><Relationship Id="rId2" Type="http://schemas.openxmlformats.org/officeDocument/2006/relationships/hyperlink" Target="mailto:Diskin-b@mssu.edu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hyperlink" Target="mailto:Dena.Norris@mcck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FE85E1-A993-5E7B-F382-10733620C1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38600" y="4155749"/>
            <a:ext cx="8153400" cy="1651963"/>
          </a:xfrm>
        </p:spPr>
        <p:txBody>
          <a:bodyPr/>
          <a:lstStyle/>
          <a:p>
            <a:pPr algn="l"/>
            <a:r>
              <a:rPr lang="en-US" dirty="0"/>
              <a:t>Becca Diskin, Missouri Southern State University</a:t>
            </a:r>
          </a:p>
          <a:p>
            <a:pPr algn="l"/>
            <a:r>
              <a:rPr lang="en-US" dirty="0"/>
              <a:t>Tony Lubbers, University of Central Missouri</a:t>
            </a:r>
          </a:p>
          <a:p>
            <a:pPr algn="l"/>
            <a:r>
              <a:rPr lang="en-US" dirty="0"/>
              <a:t>Dena Norris, Metropolitan Community College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979B1-E21D-4B98-2C36-844E53AB42E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7D723-9D37-47DE-A4A1-09747E43AC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2454710-398E-437F-B6B2-80D20A2275E7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E9E8B21-304D-F83B-6F02-3DEDA103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0" y="2398824"/>
            <a:ext cx="5641245" cy="1325563"/>
          </a:xfrm>
        </p:spPr>
        <p:txBody>
          <a:bodyPr/>
          <a:lstStyle/>
          <a:p>
            <a:r>
              <a:rPr lang="en-US" dirty="0"/>
              <a:t>Professional Judgment Panel</a:t>
            </a:r>
          </a:p>
        </p:txBody>
      </p:sp>
    </p:spTree>
    <p:extLst>
      <p:ext uri="{BB962C8B-B14F-4D97-AF65-F5344CB8AC3E}">
        <p14:creationId xmlns:p14="http://schemas.microsoft.com/office/powerpoint/2010/main" val="294740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974B49-F311-8CEA-62D6-4AEF0F0DE0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953" y="255134"/>
            <a:ext cx="11009878" cy="655637"/>
          </a:xfrm>
        </p:spPr>
        <p:txBody>
          <a:bodyPr/>
          <a:lstStyle/>
          <a:p>
            <a:pPr algn="ctr"/>
            <a:r>
              <a:rPr lang="en-US" dirty="0"/>
              <a:t>Professional Judgment Panel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A3BAF-2357-7719-2120-FE65E2B405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1353" y="1674515"/>
            <a:ext cx="11117958" cy="433397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Unusual Circumstances </a:t>
            </a:r>
            <a:r>
              <a:rPr lang="en-US" dirty="0"/>
              <a:t>– Unable to Provide Parent Information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C9A1D-9CA0-D4C2-A0EC-F1259FB0FB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92587" y="2332287"/>
            <a:ext cx="10672645" cy="1219654"/>
          </a:xfrm>
        </p:spPr>
        <p:txBody>
          <a:bodyPr/>
          <a:lstStyle/>
          <a:p>
            <a:r>
              <a:rPr lang="en-US" sz="1600" dirty="0"/>
              <a:t>Human Trafficking</a:t>
            </a:r>
          </a:p>
          <a:p>
            <a:r>
              <a:rPr lang="en-US" sz="1600" dirty="0"/>
              <a:t>Legally granted refugee or asylum status</a:t>
            </a:r>
          </a:p>
          <a:p>
            <a:r>
              <a:rPr lang="en-US" sz="1600" dirty="0"/>
              <a:t>Parental abandonment or estrangement</a:t>
            </a:r>
          </a:p>
          <a:p>
            <a:r>
              <a:rPr lang="en-US" sz="1600" dirty="0"/>
              <a:t>Student or parent incarceration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137CB3-67A4-122B-B52B-F9FA1E9F11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3972" y="3818360"/>
            <a:ext cx="11009877" cy="43171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Special Circumstances </a:t>
            </a:r>
            <a:r>
              <a:rPr lang="en-US" dirty="0"/>
              <a:t>– Significant change to financial status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2B1E93-713C-C16A-BC76-24FC3B35BF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2589" y="4428443"/>
            <a:ext cx="10672645" cy="1219654"/>
          </a:xfrm>
        </p:spPr>
        <p:txBody>
          <a:bodyPr/>
          <a:lstStyle/>
          <a:p>
            <a:r>
              <a:rPr lang="en-US" sz="1600" dirty="0"/>
              <a:t>Loss of employment or financial assets</a:t>
            </a:r>
          </a:p>
          <a:p>
            <a:r>
              <a:rPr lang="en-US" sz="1600" dirty="0"/>
              <a:t>Reduction in income</a:t>
            </a:r>
          </a:p>
          <a:p>
            <a:r>
              <a:rPr lang="en-US" sz="1600" dirty="0"/>
              <a:t>Tuition expenses at an elementary school</a:t>
            </a:r>
          </a:p>
          <a:p>
            <a:r>
              <a:rPr lang="en-US" sz="1600" dirty="0"/>
              <a:t>Unusual Medical or dental expenses not covered by insurance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2710F16-1226-F2E9-9EE3-F289D389E93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AEDAFB-F792-83D5-21AC-1EF0C4A8179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Graphic 9" descr="Warning">
            <a:extLst>
              <a:ext uri="{FF2B5EF4-FFF2-40B4-BE49-F238E27FC236}">
                <a16:creationId xmlns:a16="http://schemas.microsoft.com/office/drawing/2014/main" id="{84324C4D-DBA7-41A0-872E-E9872F12D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7200" y="719990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F43A990-19C8-40F2-B0D2-BAC7EEAA31D1}"/>
              </a:ext>
            </a:extLst>
          </p:cNvPr>
          <p:cNvSpPr txBox="1"/>
          <p:nvPr/>
        </p:nvSpPr>
        <p:spPr>
          <a:xfrm>
            <a:off x="5410200" y="1041748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 Terminology</a:t>
            </a:r>
          </a:p>
        </p:txBody>
      </p:sp>
    </p:spTree>
    <p:extLst>
      <p:ext uri="{BB962C8B-B14F-4D97-AF65-F5344CB8AC3E}">
        <p14:creationId xmlns:p14="http://schemas.microsoft.com/office/powerpoint/2010/main" val="126815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F49586-81D6-A801-444F-6372A04B85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Special Circumstances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90E56D-1916-B3ED-1931-5C3F0933F3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200" y="867727"/>
            <a:ext cx="11001107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Special Circumstances </a:t>
            </a:r>
            <a:r>
              <a:rPr lang="en-US" sz="2000" dirty="0"/>
              <a:t>= something that makes the information provided on the FAFSA not reflective of the family’s ability to pay.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•	With prior-prior year FAFSA data, special circumstances for reduced income </a:t>
            </a:r>
          </a:p>
          <a:p>
            <a:pPr marL="0" indent="0">
              <a:buNone/>
            </a:pPr>
            <a:r>
              <a:rPr lang="en-US" sz="2000" dirty="0"/>
              <a:t>	could be more common.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•	If your student thinks they have a special circumstance, advise them to </a:t>
            </a:r>
          </a:p>
          <a:p>
            <a:pPr marL="0" indent="0">
              <a:buNone/>
            </a:pPr>
            <a:r>
              <a:rPr lang="en-US" sz="2000" dirty="0"/>
              <a:t>	contact Financial Aid at the school they plan to attend for next steps.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7C45B41-9032-BE34-AFE4-0AFB88AD258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07F2189-DED4-D934-2DFD-FB9995D34E0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F94B66-8AD6-4872-9006-BE93B8B897E3}"/>
              </a:ext>
            </a:extLst>
          </p:cNvPr>
          <p:cNvSpPr txBox="1"/>
          <p:nvPr/>
        </p:nvSpPr>
        <p:spPr>
          <a:xfrm>
            <a:off x="2209800" y="18288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Examples:</a:t>
            </a:r>
          </a:p>
          <a:p>
            <a:r>
              <a:rPr lang="en-US" dirty="0"/>
              <a:t>  Income change year to year</a:t>
            </a:r>
          </a:p>
          <a:p>
            <a:r>
              <a:rPr lang="en-US" dirty="0"/>
              <a:t>  Job loss</a:t>
            </a:r>
          </a:p>
          <a:p>
            <a:r>
              <a:rPr lang="en-US" dirty="0"/>
              <a:t>  Capital Gains</a:t>
            </a:r>
          </a:p>
          <a:p>
            <a:r>
              <a:rPr lang="en-US" dirty="0"/>
              <a:t>  Medical/Dental not covered by insurance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5574E4-9CE4-405E-AE67-D824EA39FBA1}"/>
              </a:ext>
            </a:extLst>
          </p:cNvPr>
          <p:cNvSpPr txBox="1"/>
          <p:nvPr/>
        </p:nvSpPr>
        <p:spPr>
          <a:xfrm>
            <a:off x="6477002" y="2105798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Does NOT qualify:</a:t>
            </a:r>
          </a:p>
          <a:p>
            <a:r>
              <a:rPr lang="en-US" dirty="0"/>
              <a:t>  Vacation expenses</a:t>
            </a:r>
          </a:p>
          <a:p>
            <a:r>
              <a:rPr lang="en-US" dirty="0"/>
              <a:t>  Standard living expense increase</a:t>
            </a:r>
          </a:p>
          <a:p>
            <a:r>
              <a:rPr lang="en-US" dirty="0"/>
              <a:t>  Consumer debt payments</a:t>
            </a:r>
          </a:p>
        </p:txBody>
      </p:sp>
    </p:spTree>
    <p:extLst>
      <p:ext uri="{BB962C8B-B14F-4D97-AF65-F5344CB8AC3E}">
        <p14:creationId xmlns:p14="http://schemas.microsoft.com/office/powerpoint/2010/main" val="44224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46ACE5-74D6-6DBB-1F36-BE5F3D1BA8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C59D21-BAF4-DA79-3507-C9471A3DB8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78967-19CD-B1B8-18FD-C69324AF3B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US" dirty="0"/>
              <a:t>Professional Judgment Panel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58855E-BE06-0CB7-69F0-9D9EB247B3F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8"/>
            <a:ext cx="10952804" cy="4040641"/>
          </a:xfrm>
        </p:spPr>
        <p:txBody>
          <a:bodyPr/>
          <a:lstStyle/>
          <a:p>
            <a:r>
              <a:rPr lang="en-US" dirty="0"/>
              <a:t>Notable SAI Formula Changes</a:t>
            </a:r>
          </a:p>
          <a:p>
            <a:endParaRPr lang="en-US" dirty="0"/>
          </a:p>
          <a:p>
            <a:r>
              <a:rPr lang="en-US" dirty="0"/>
              <a:t>Parent In College</a:t>
            </a:r>
          </a:p>
          <a:p>
            <a:endParaRPr lang="en-US" dirty="0"/>
          </a:p>
          <a:p>
            <a:r>
              <a:rPr lang="en-US" dirty="0"/>
              <a:t>Negative SAI (will this be used for institutional need-based aid?)</a:t>
            </a:r>
          </a:p>
          <a:p>
            <a:pPr lvl="1"/>
            <a:r>
              <a:rPr lang="en-US" dirty="0"/>
              <a:t>Exercising negative SAI on an individual basis (?)</a:t>
            </a:r>
          </a:p>
          <a:p>
            <a:pPr lvl="1"/>
            <a:endParaRPr lang="en-US" dirty="0"/>
          </a:p>
          <a:p>
            <a:r>
              <a:rPr lang="en-US" dirty="0"/>
              <a:t>Other hot button issues?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6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E54D6C-4F8F-29A4-2D7B-0EA85F3609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2057400"/>
            <a:ext cx="7273925" cy="2174473"/>
          </a:xfrm>
        </p:spPr>
        <p:txBody>
          <a:bodyPr/>
          <a:lstStyle/>
          <a:p>
            <a:r>
              <a:rPr lang="en-US" dirty="0">
                <a:hlinkClick r:id="rId2"/>
              </a:rPr>
              <a:t>Diskin-b@mssu.edu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Lubbers@ucmo.edu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Dena.Norris@mcckc.edu</a:t>
            </a:r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85C23-FAAC-1D4E-483B-C114539104F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F650B-89B8-2D97-8F21-99E40727AAF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283C73-1935-4297-AAB9-46EF70F956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381000"/>
            <a:ext cx="4724400" cy="46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90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F846441BC0C4099D654D7C92BEE7D" ma:contentTypeVersion="16" ma:contentTypeDescription="Create a new document." ma:contentTypeScope="" ma:versionID="c53caad71af8787357fe554f196fa57c">
  <xsd:schema xmlns:xsd="http://www.w3.org/2001/XMLSchema" xmlns:xs="http://www.w3.org/2001/XMLSchema" xmlns:p="http://schemas.microsoft.com/office/2006/metadata/properties" xmlns:ns3="ba2cb684-f917-4b31-852d-afb9b8f37fcc" xmlns:ns4="65243df3-9506-4e16-b389-9344b7c545d2" targetNamespace="http://schemas.microsoft.com/office/2006/metadata/properties" ma:root="true" ma:fieldsID="6bf7e94e28fefebdfc267633a315c471" ns3:_="" ns4:_="">
    <xsd:import namespace="ba2cb684-f917-4b31-852d-afb9b8f37fcc"/>
    <xsd:import namespace="65243df3-9506-4e16-b389-9344b7c545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cb684-f917-4b31-852d-afb9b8f37f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43df3-9506-4e16-b389-9344b7c545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a2cb684-f917-4b31-852d-afb9b8f37fcc" xsi:nil="true"/>
  </documentManagement>
</p:properties>
</file>

<file path=customXml/itemProps1.xml><?xml version="1.0" encoding="utf-8"?>
<ds:datastoreItem xmlns:ds="http://schemas.openxmlformats.org/officeDocument/2006/customXml" ds:itemID="{2AE8222F-E02F-45A8-A0E9-781F4836D1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2cb684-f917-4b31-852d-afb9b8f37fcc"/>
    <ds:schemaRef ds:uri="65243df3-9506-4e16-b389-9344b7c545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27C494-BADA-4F94-893D-2366ED3683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98D880-AF40-43DE-8A67-9A541273FD5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ba2cb684-f917-4b31-852d-afb9b8f37fcc"/>
    <ds:schemaRef ds:uri="http://www.w3.org/XML/1998/namespace"/>
    <ds:schemaRef ds:uri="65243df3-9506-4e16-b389-9344b7c545d2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10376</TotalTime>
  <Words>268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Bradley Hand ITC</vt:lpstr>
      <vt:lpstr>Calibri</vt:lpstr>
      <vt:lpstr>Candara</vt:lpstr>
      <vt:lpstr>Open Sans</vt:lpstr>
      <vt:lpstr>Symbol</vt:lpstr>
      <vt:lpstr>Verdana</vt:lpstr>
      <vt:lpstr>Waveform</vt:lpstr>
      <vt:lpstr>Professional Judgment Panel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Dixon, Kathy - x3446</dc:creator>
  <cp:lastModifiedBy>Norris,Dena</cp:lastModifiedBy>
  <cp:revision>161</cp:revision>
  <cp:lastPrinted>2023-11-03T18:40:19Z</cp:lastPrinted>
  <dcterms:created xsi:type="dcterms:W3CDTF">2015-06-16T15:51:15Z</dcterms:created>
  <dcterms:modified xsi:type="dcterms:W3CDTF">2023-11-03T19:24:02Z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0x010100BF8F846441BC0C4099D654D7C92BEE7D</vt:lpwstr>
  </property>
</Properties>
</file>